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98" r:id="rId2"/>
    <p:sldId id="299" r:id="rId3"/>
    <p:sldId id="300" r:id="rId4"/>
    <p:sldId id="301" r:id="rId5"/>
    <p:sldId id="323" r:id="rId6"/>
    <p:sldId id="321" r:id="rId7"/>
    <p:sldId id="304" r:id="rId8"/>
    <p:sldId id="305" r:id="rId9"/>
    <p:sldId id="346" r:id="rId10"/>
    <p:sldId id="399" r:id="rId11"/>
    <p:sldId id="371" r:id="rId12"/>
    <p:sldId id="347" r:id="rId13"/>
    <p:sldId id="348" r:id="rId14"/>
    <p:sldId id="349" r:id="rId15"/>
    <p:sldId id="350" r:id="rId16"/>
    <p:sldId id="351" r:id="rId17"/>
    <p:sldId id="352" r:id="rId18"/>
    <p:sldId id="353" r:id="rId19"/>
    <p:sldId id="354" r:id="rId20"/>
    <p:sldId id="355" r:id="rId21"/>
    <p:sldId id="356" r:id="rId22"/>
    <p:sldId id="357" r:id="rId23"/>
    <p:sldId id="404" r:id="rId24"/>
    <p:sldId id="359" r:id="rId25"/>
    <p:sldId id="361" r:id="rId26"/>
    <p:sldId id="405" r:id="rId27"/>
    <p:sldId id="395" r:id="rId28"/>
    <p:sldId id="401" r:id="rId29"/>
    <p:sldId id="394" r:id="rId30"/>
    <p:sldId id="397" r:id="rId31"/>
    <p:sldId id="398" r:id="rId32"/>
    <p:sldId id="363" r:id="rId33"/>
    <p:sldId id="388" r:id="rId34"/>
    <p:sldId id="389" r:id="rId35"/>
    <p:sldId id="390" r:id="rId36"/>
    <p:sldId id="391" r:id="rId37"/>
    <p:sldId id="392" r:id="rId38"/>
    <p:sldId id="402" r:id="rId39"/>
    <p:sldId id="403"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8510"/>
    <a:srgbClr val="176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autoAdjust="0"/>
    <p:restoredTop sz="77219" autoAdjust="0"/>
  </p:normalViewPr>
  <p:slideViewPr>
    <p:cSldViewPr snapToGrid="0">
      <p:cViewPr varScale="1">
        <p:scale>
          <a:sx n="63" d="100"/>
          <a:sy n="63" d="100"/>
        </p:scale>
        <p:origin x="84" y="558"/>
      </p:cViewPr>
      <p:guideLst/>
    </p:cSldViewPr>
  </p:slideViewPr>
  <p:outlineViewPr>
    <p:cViewPr>
      <p:scale>
        <a:sx n="33" d="100"/>
        <a:sy n="33" d="100"/>
      </p:scale>
      <p:origin x="0" y="-6288"/>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56" d="100"/>
          <a:sy n="56" d="100"/>
        </p:scale>
        <p:origin x="3197"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wsingle\Downloads\cht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Sheet1!$A$4:$A$10</c:f>
              <c:strCache>
                <c:ptCount val="7"/>
                <c:pt idx="0">
                  <c:v>15-17</c:v>
                </c:pt>
                <c:pt idx="1">
                  <c:v>18-24</c:v>
                </c:pt>
                <c:pt idx="2">
                  <c:v>25-34</c:v>
                </c:pt>
                <c:pt idx="3">
                  <c:v>35-44</c:v>
                </c:pt>
                <c:pt idx="4">
                  <c:v>45-54</c:v>
                </c:pt>
                <c:pt idx="5">
                  <c:v>55-64</c:v>
                </c:pt>
                <c:pt idx="6">
                  <c:v>65+</c:v>
                </c:pt>
              </c:strCache>
            </c:strRef>
          </c:cat>
          <c:val>
            <c:numRef>
              <c:f>Sheet1!$B$4:$B$10</c:f>
              <c:numCache>
                <c:formatCode>General</c:formatCode>
                <c:ptCount val="7"/>
                <c:pt idx="0">
                  <c:v>3</c:v>
                </c:pt>
                <c:pt idx="1">
                  <c:v>3.4</c:v>
                </c:pt>
                <c:pt idx="2">
                  <c:v>2.4</c:v>
                </c:pt>
                <c:pt idx="3">
                  <c:v>1.9</c:v>
                </c:pt>
                <c:pt idx="4">
                  <c:v>1.6</c:v>
                </c:pt>
                <c:pt idx="5">
                  <c:v>1.3</c:v>
                </c:pt>
                <c:pt idx="6">
                  <c:v>1.3</c:v>
                </c:pt>
              </c:numCache>
            </c:numRef>
          </c:val>
          <c:extLst>
            <c:ext xmlns:c16="http://schemas.microsoft.com/office/drawing/2014/chart" uri="{C3380CC4-5D6E-409C-BE32-E72D297353CC}">
              <c16:uniqueId val="{00000000-129A-448F-9A5C-A8137E4B837F}"/>
            </c:ext>
          </c:extLst>
        </c:ser>
        <c:dLbls>
          <c:showLegendKey val="0"/>
          <c:showVal val="0"/>
          <c:showCatName val="0"/>
          <c:showSerName val="0"/>
          <c:showPercent val="0"/>
          <c:showBubbleSize val="0"/>
        </c:dLbls>
        <c:gapWidth val="150"/>
        <c:shape val="box"/>
        <c:axId val="11526632"/>
        <c:axId val="280090712"/>
        <c:axId val="0"/>
      </c:bar3DChart>
      <c:catAx>
        <c:axId val="11526632"/>
        <c:scaling>
          <c:orientation val="minMax"/>
        </c:scaling>
        <c:delete val="1"/>
        <c:axPos val="b"/>
        <c:numFmt formatCode="General" sourceLinked="1"/>
        <c:majorTickMark val="none"/>
        <c:minorTickMark val="none"/>
        <c:tickLblPos val="nextTo"/>
        <c:crossAx val="280090712"/>
        <c:crosses val="autoZero"/>
        <c:auto val="1"/>
        <c:lblAlgn val="ctr"/>
        <c:lblOffset val="100"/>
        <c:noMultiLvlLbl val="0"/>
      </c:catAx>
      <c:valAx>
        <c:axId val="280090712"/>
        <c:scaling>
          <c:orientation val="minMax"/>
        </c:scaling>
        <c:delete val="1"/>
        <c:axPos val="l"/>
        <c:numFmt formatCode="General" sourceLinked="1"/>
        <c:majorTickMark val="none"/>
        <c:minorTickMark val="none"/>
        <c:tickLblPos val="nextTo"/>
        <c:crossAx val="1152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sz="1200" dirty="0"/>
              <a:t>Fall Prevention in Construction</a:t>
            </a:r>
          </a:p>
          <a:p>
            <a:r>
              <a:rPr lang="en-US" b="1" dirty="0"/>
              <a:t>Instructor Guide		</a:t>
            </a:r>
          </a:p>
        </p:txBody>
      </p:sp>
      <p:sp>
        <p:nvSpPr>
          <p:cNvPr id="4" name="Slide Image Placeholder 3"/>
          <p:cNvSpPr>
            <a:spLocks noGrp="1" noRot="1" noChangeAspect="1"/>
          </p:cNvSpPr>
          <p:nvPr>
            <p:ph type="sldImg" idx="2"/>
          </p:nvPr>
        </p:nvSpPr>
        <p:spPr>
          <a:xfrm>
            <a:off x="2306448" y="708830"/>
            <a:ext cx="2702304" cy="1520232"/>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2852383"/>
            <a:ext cx="5852160" cy="5548668"/>
          </a:xfrm>
          <a:prstGeom prst="rect">
            <a:avLst/>
          </a:prstGeom>
        </p:spPr>
        <p:txBody>
          <a:bodyPr vert="horz" lIns="96661" tIns="48331" rIns="96661" bIns="48331" rtlCol="0"/>
          <a:lstStyle/>
          <a:p>
            <a:pPr lvl="0"/>
            <a:r>
              <a:rPr lang="en-US" dirty="0"/>
              <a:t>Click to edit Master text styles</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050"/>
            </a:lvl1pPr>
          </a:lstStyle>
          <a:p>
            <a:r>
              <a:rPr lang="en-US" dirty="0"/>
              <a:t>Susan Harwood Grant - 2018</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3F5A34E-2E8B-4538-A455-664B24B6FED7}" type="slidenum">
              <a:rPr lang="en-US" smtClean="0"/>
              <a:t>‹#›</a:t>
            </a:fld>
            <a:endParaRPr lang="en-US"/>
          </a:p>
        </p:txBody>
      </p:sp>
    </p:spTree>
    <p:extLst>
      <p:ext uri="{BB962C8B-B14F-4D97-AF65-F5344CB8AC3E}">
        <p14:creationId xmlns:p14="http://schemas.microsoft.com/office/powerpoint/2010/main" val="210508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avy.mil/view_image.asp?id=3847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ls.gov/iif/oshwc/cfoi/all_worker.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20039" y="2579425"/>
            <a:ext cx="5607050" cy="5418447"/>
          </a:xfrm>
          <a:prstGeom prst="rect">
            <a:avLst/>
          </a:prstGeom>
          <a:noFill/>
          <a:ln>
            <a:noFill/>
          </a:ln>
        </p:spPr>
        <p:txBody>
          <a:bodyPr spcFirstLastPara="1" wrap="square" lIns="91302" tIns="91302" rIns="91302" bIns="91302" anchor="t" anchorCtr="0">
            <a:noAutofit/>
          </a:bodyPr>
          <a:lstStyle/>
          <a:p>
            <a:pPr marL="0" indent="0">
              <a:buNone/>
            </a:pPr>
            <a:r>
              <a:rPr lang="en-US" b="1" dirty="0"/>
              <a:t>Title:</a:t>
            </a:r>
            <a:r>
              <a:rPr lang="en-US" b="1" baseline="0" dirty="0"/>
              <a:t>  </a:t>
            </a:r>
            <a:r>
              <a:rPr lang="en-US" baseline="0" dirty="0"/>
              <a:t>Fall Prevention in Construction</a:t>
            </a:r>
          </a:p>
          <a:p>
            <a:pPr marL="0" indent="0">
              <a:buNone/>
            </a:pPr>
            <a:endParaRPr lang="en-US" baseline="0" dirty="0"/>
          </a:p>
          <a:p>
            <a:pPr marL="0" indent="0">
              <a:buNone/>
            </a:pPr>
            <a:r>
              <a:rPr lang="en-US" b="1" baseline="0" dirty="0"/>
              <a:t>Description:  </a:t>
            </a:r>
            <a:r>
              <a:rPr lang="en-US" baseline="0" dirty="0"/>
              <a:t>This presentation was specifically designed to be used with young construction workers (ages 18-25).  The training techniques were selected in an effort to enhance effectiveness with this age group by incorporating technology, micro-learning, collaboration and simplicity of design.   As a trainer, you may want to add additional content.  </a:t>
            </a:r>
          </a:p>
          <a:p>
            <a:pPr marL="0" indent="0">
              <a:buNone/>
            </a:pPr>
            <a:endParaRPr lang="en-US" b="1" baseline="0" dirty="0"/>
          </a:p>
          <a:p>
            <a:pPr marL="0" indent="0">
              <a:buNone/>
            </a:pPr>
            <a:r>
              <a:rPr lang="en-US" b="1" baseline="0" dirty="0"/>
              <a:t>Number of Participants:   </a:t>
            </a:r>
            <a:r>
              <a:rPr lang="en-US" baseline="0" dirty="0"/>
              <a:t>4 - 24</a:t>
            </a:r>
          </a:p>
          <a:p>
            <a:pPr marL="0" indent="0">
              <a:buNone/>
            </a:pPr>
            <a:endParaRPr lang="en-US" baseline="0" dirty="0"/>
          </a:p>
          <a:p>
            <a:pPr marL="0" indent="0">
              <a:buNone/>
            </a:pPr>
            <a:r>
              <a:rPr lang="en-US" b="1" baseline="0" dirty="0"/>
              <a:t>Length:  </a:t>
            </a:r>
            <a:r>
              <a:rPr lang="en-US" baseline="0" dirty="0"/>
              <a:t>2 – 2.5 Hours if presented in total.  It can also be presented as separate, shorter modules.</a:t>
            </a:r>
          </a:p>
          <a:p>
            <a:pPr marL="0" indent="0">
              <a:buNone/>
            </a:pPr>
            <a:endParaRPr lang="en-US" baseline="0" dirty="0"/>
          </a:p>
          <a:p>
            <a:pPr marL="0" indent="0">
              <a:buNone/>
            </a:pPr>
            <a:r>
              <a:rPr lang="en-US" b="1" baseline="0" dirty="0"/>
              <a:t>Materials Needed:</a:t>
            </a:r>
          </a:p>
          <a:p>
            <a:pPr marL="628650" lvl="1" indent="-171450">
              <a:buFont typeface="Arial" panose="020B0604020202020204" pitchFamily="34" charset="0"/>
              <a:buChar char="•"/>
            </a:pPr>
            <a:r>
              <a:rPr lang="en-US" b="0" baseline="0" dirty="0"/>
              <a:t>PowerPoint Slides</a:t>
            </a:r>
          </a:p>
          <a:p>
            <a:pPr marL="628650" lvl="1" indent="-171450">
              <a:buFont typeface="Arial" panose="020B0604020202020204" pitchFamily="34" charset="0"/>
              <a:buChar char="•"/>
            </a:pPr>
            <a:r>
              <a:rPr lang="en-US" b="0" baseline="0" dirty="0"/>
              <a:t>Screen or monitor large enough for room and group size</a:t>
            </a:r>
          </a:p>
          <a:p>
            <a:pPr marL="628650" lvl="1" indent="-171450">
              <a:buFont typeface="Arial" panose="020B0604020202020204" pitchFamily="34" charset="0"/>
              <a:buChar char="•"/>
            </a:pPr>
            <a:r>
              <a:rPr lang="en-US" b="0" baseline="0" dirty="0"/>
              <a:t>Internet Connection</a:t>
            </a:r>
          </a:p>
          <a:p>
            <a:pPr marL="628650" lvl="1" indent="-171450">
              <a:buFont typeface="Arial" panose="020B0604020202020204" pitchFamily="34" charset="0"/>
              <a:buChar char="•"/>
            </a:pPr>
            <a:r>
              <a:rPr lang="en-US" b="0" baseline="0" dirty="0"/>
              <a:t>Audio capability (for videos)</a:t>
            </a:r>
          </a:p>
          <a:p>
            <a:pPr marL="628650" lvl="1" indent="-171450">
              <a:buFont typeface="Arial" panose="020B0604020202020204" pitchFamily="34" charset="0"/>
              <a:buChar char="•"/>
            </a:pPr>
            <a:r>
              <a:rPr lang="en-US" b="0" baseline="0" dirty="0"/>
              <a:t>Cell phones, tablets or computers with access to the internet</a:t>
            </a:r>
          </a:p>
          <a:p>
            <a:pPr marL="628650" lvl="1" indent="-171450">
              <a:buFont typeface="Arial" panose="020B0604020202020204" pitchFamily="34" charset="0"/>
              <a:buChar char="•"/>
            </a:pPr>
            <a:r>
              <a:rPr lang="en-US" b="0" baseline="0" dirty="0"/>
              <a:t>Ladders (optional)</a:t>
            </a:r>
          </a:p>
          <a:p>
            <a:pPr marL="628650" lvl="1" indent="-171450">
              <a:buFont typeface="Arial" panose="020B0604020202020204" pitchFamily="34" charset="0"/>
              <a:buChar char="•"/>
            </a:pPr>
            <a:r>
              <a:rPr lang="en-US" b="0" baseline="0" dirty="0"/>
              <a:t>2 – 6 Personal Fall Arrest Harnesses (optional)</a:t>
            </a:r>
          </a:p>
          <a:p>
            <a:pPr marL="457200" lvl="1" indent="0">
              <a:buFont typeface="Arial" panose="020B0604020202020204" pitchFamily="34" charset="0"/>
              <a:buNone/>
            </a:pPr>
            <a:endParaRPr lang="en-US" b="0" baseline="0" dirty="0"/>
          </a:p>
          <a:p>
            <a:pPr marL="628650" lvl="1" indent="-171450">
              <a:buFont typeface="Arial" panose="020B0604020202020204" pitchFamily="34" charset="0"/>
              <a:buChar char="•"/>
            </a:pPr>
            <a:endParaRPr lang="en-US" b="0" baseline="0" dirty="0"/>
          </a:p>
          <a:p>
            <a:pPr marL="0" indent="0">
              <a:buNone/>
            </a:pPr>
            <a:endParaRPr lang="en-US" baseline="0" dirty="0"/>
          </a:p>
          <a:p>
            <a:pPr marL="0" indent="0">
              <a:buNone/>
            </a:pPr>
            <a:endParaRPr dirty="0"/>
          </a:p>
        </p:txBody>
      </p:sp>
      <p:sp>
        <p:nvSpPr>
          <p:cNvPr id="139" name="Shape 139"/>
          <p:cNvSpPr>
            <a:spLocks noGrp="1" noRot="1" noChangeAspect="1"/>
          </p:cNvSpPr>
          <p:nvPr>
            <p:ph type="sldImg" idx="2"/>
          </p:nvPr>
        </p:nvSpPr>
        <p:spPr>
          <a:xfrm>
            <a:off x="2505075" y="630238"/>
            <a:ext cx="2436813"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492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46898C-FEC3-426F-8E97-5F517F6AC794}" type="slidenum">
              <a:rPr lang="en-US" altLang="en-US" smtClean="0"/>
              <a:pPr>
                <a:spcBef>
                  <a:spcPct val="0"/>
                </a:spcBef>
              </a:pPr>
              <a:t>10</a:t>
            </a:fld>
            <a:endParaRPr lang="en-US" altLang="en-US"/>
          </a:p>
        </p:txBody>
      </p:sp>
      <p:sp>
        <p:nvSpPr>
          <p:cNvPr id="74755" name="Rectangle 2"/>
          <p:cNvSpPr>
            <a:spLocks noGrp="1" noRot="1" noChangeAspect="1" noChangeArrowheads="1" noTextEdit="1"/>
          </p:cNvSpPr>
          <p:nvPr>
            <p:ph type="sldImg"/>
          </p:nvPr>
        </p:nvSpPr>
        <p:spPr bwMode="auto">
          <a:xfrm>
            <a:off x="2438400" y="762000"/>
            <a:ext cx="2438400" cy="1371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xfrm>
            <a:off x="731520" y="2552131"/>
            <a:ext cx="5852160" cy="55486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100" b="1" dirty="0"/>
              <a:t>Script:  </a:t>
            </a:r>
            <a:r>
              <a:rPr lang="en-US" altLang="en-US" sz="1100" b="0" dirty="0"/>
              <a:t>A</a:t>
            </a:r>
            <a:r>
              <a:rPr lang="en-US" altLang="en-US" sz="1100" dirty="0"/>
              <a:t>s we continue to explore</a:t>
            </a:r>
            <a:r>
              <a:rPr lang="en-US" altLang="en-US" sz="1100" baseline="0" dirty="0"/>
              <a:t> fall hazards on construction sites, it is important that you understand that employers are required to provide a safe workplace for all American workers.  In fact O</a:t>
            </a:r>
            <a:r>
              <a:rPr lang="en-US" altLang="en-US" sz="1100" dirty="0"/>
              <a:t>SHA was created to ensure that you</a:t>
            </a:r>
            <a:r>
              <a:rPr lang="en-US" altLang="en-US" sz="1100" baseline="0" dirty="0"/>
              <a:t> can feel comfortable and confident that your employer will protect you from job-related hazards.  </a:t>
            </a:r>
            <a:r>
              <a:rPr lang="en-US" altLang="en-US" sz="1100" dirty="0"/>
              <a:t>The OSH law also gives workers important rights to participate in activities to ensure their protection from job hazards.</a:t>
            </a:r>
          </a:p>
          <a:p>
            <a:pPr eaLnBrk="1" hangingPunct="1"/>
            <a:endParaRPr lang="en-US" altLang="en-US" sz="1100" dirty="0"/>
          </a:p>
          <a:p>
            <a:endParaRPr lang="en-US" altLang="en-US" sz="1100" b="1" i="0" dirty="0"/>
          </a:p>
          <a:p>
            <a:r>
              <a:rPr lang="en-US" altLang="en-US" sz="1100" b="1" i="0" dirty="0"/>
              <a:t>Instructor Note:  </a:t>
            </a:r>
            <a:r>
              <a:rPr lang="en-US" altLang="en-US" sz="1100" b="0" i="1" dirty="0"/>
              <a:t>B</a:t>
            </a:r>
            <a:r>
              <a:rPr lang="en-US" altLang="en-US" sz="1100" i="1" dirty="0"/>
              <a:t>riefly review the list of worker rights on the screen</a:t>
            </a:r>
            <a:r>
              <a:rPr lang="en-US" altLang="en-US" sz="1100" i="1" baseline="0" dirty="0"/>
              <a:t> </a:t>
            </a:r>
            <a:r>
              <a:rPr lang="en-US" altLang="en-US" sz="1100" i="1" dirty="0"/>
              <a:t>and refer participants to the handout entitled </a:t>
            </a:r>
            <a:r>
              <a:rPr lang="en-US" altLang="en-US" sz="1100" b="1" i="1" dirty="0"/>
              <a:t>“Employee Responsibilities &amp; Rights,” </a:t>
            </a:r>
            <a:r>
              <a:rPr lang="en-US" altLang="en-US" sz="1100" i="1" dirty="0"/>
              <a:t>for additional information.</a:t>
            </a:r>
            <a:endParaRPr lang="en-US" altLang="en-US" sz="1100" dirty="0"/>
          </a:p>
          <a:p>
            <a:pPr eaLnBrk="1" hangingPunct="1"/>
            <a:endParaRPr lang="en-US" altLang="en-US" dirty="0"/>
          </a:p>
          <a:p>
            <a:pPr eaLnBrk="1" hangingPunct="1"/>
            <a:endParaRPr lang="en-US" altLang="en-US" dirty="0"/>
          </a:p>
          <a:p>
            <a:pPr eaLnBrk="1" hangingPunct="1"/>
            <a:r>
              <a:rPr lang="en-US" altLang="en-US" b="1" dirty="0"/>
              <a:t>Image source:  </a:t>
            </a:r>
            <a:r>
              <a:rPr lang="en-US" altLang="en-US" dirty="0"/>
              <a:t>OSHA.gov</a:t>
            </a:r>
          </a:p>
        </p:txBody>
      </p:sp>
    </p:spTree>
    <p:extLst>
      <p:ext uri="{BB962C8B-B14F-4D97-AF65-F5344CB8AC3E}">
        <p14:creationId xmlns:p14="http://schemas.microsoft.com/office/powerpoint/2010/main" val="305229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65778"/>
            <a:ext cx="5852160" cy="5548668"/>
          </a:xfrm>
        </p:spPr>
        <p:txBody>
          <a:bodyPr/>
          <a:lstStyle/>
          <a:p>
            <a:r>
              <a:rPr lang="en-US" b="1" dirty="0"/>
              <a:t>Script:   </a:t>
            </a:r>
            <a:r>
              <a:rPr lang="en-US" dirty="0"/>
              <a:t>Our focus for this module will be</a:t>
            </a:r>
            <a:r>
              <a:rPr lang="en-US" baseline="0" dirty="0"/>
              <a:t> to explore the hazard of falls in construction work.  We will spend tome on each of these 3 key topics:</a:t>
            </a:r>
          </a:p>
          <a:p>
            <a:pPr marL="628650" lvl="1" indent="-171450">
              <a:buFont typeface="Arial" panose="020B0604020202020204" pitchFamily="34" charset="0"/>
              <a:buChar char="•"/>
            </a:pPr>
            <a:r>
              <a:rPr lang="en-US" baseline="0" dirty="0"/>
              <a:t>Ladders,</a:t>
            </a:r>
          </a:p>
          <a:p>
            <a:pPr marL="628650" lvl="1" indent="-171450">
              <a:buFont typeface="Arial" panose="020B0604020202020204" pitchFamily="34" charset="0"/>
              <a:buChar char="•"/>
            </a:pPr>
            <a:r>
              <a:rPr lang="en-US" baseline="0" dirty="0"/>
              <a:t>Personal Fall Arrest Systems (PFAS), and</a:t>
            </a:r>
          </a:p>
          <a:p>
            <a:pPr marL="628650" lvl="1" indent="-171450">
              <a:buFont typeface="Arial" panose="020B0604020202020204" pitchFamily="34" charset="0"/>
              <a:buChar char="•"/>
            </a:pPr>
            <a:r>
              <a:rPr lang="en-US" baseline="0" dirty="0"/>
              <a:t>Scaffolds</a:t>
            </a:r>
          </a:p>
        </p:txBody>
      </p:sp>
      <p:sp>
        <p:nvSpPr>
          <p:cNvPr id="4" name="Slide Number Placeholder 3"/>
          <p:cNvSpPr>
            <a:spLocks noGrp="1"/>
          </p:cNvSpPr>
          <p:nvPr>
            <p:ph type="sldNum" sz="quarter" idx="10"/>
          </p:nvPr>
        </p:nvSpPr>
        <p:spPr/>
        <p:txBody>
          <a:bodyPr/>
          <a:lstStyle/>
          <a:p>
            <a:fld id="{71279118-C45B-48C5-932C-84717C140AC8}" type="slidenum">
              <a:rPr lang="en-US" smtClean="0"/>
              <a:t>11</a:t>
            </a:fld>
            <a:endParaRPr lang="en-US"/>
          </a:p>
        </p:txBody>
      </p:sp>
    </p:spTree>
    <p:extLst>
      <p:ext uri="{BB962C8B-B14F-4D97-AF65-F5344CB8AC3E}">
        <p14:creationId xmlns:p14="http://schemas.microsoft.com/office/powerpoint/2010/main" val="347887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748453" y="2731976"/>
            <a:ext cx="5980899" cy="3843961"/>
          </a:xfrm>
          <a:prstGeom prst="rect">
            <a:avLst/>
          </a:prstGeom>
          <a:noFill/>
          <a:ln>
            <a:noFill/>
          </a:ln>
        </p:spPr>
        <p:txBody>
          <a:bodyPr spcFirstLastPara="1" wrap="square" lIns="96515" tIns="96515" rIns="96515" bIns="96515" anchor="t" anchorCtr="0">
            <a:noAutofit/>
          </a:bodyPr>
          <a:lstStyle/>
          <a:p>
            <a:r>
              <a:rPr lang="en-US" b="1" dirty="0"/>
              <a:t>Module</a:t>
            </a:r>
            <a:r>
              <a:rPr lang="en-US" b="1" baseline="0" dirty="0"/>
              <a:t> Title Slide:  </a:t>
            </a:r>
            <a:r>
              <a:rPr lang="en-US" baseline="0" dirty="0"/>
              <a:t>Ladder Safety</a:t>
            </a:r>
          </a:p>
          <a:p>
            <a:endParaRPr dirty="0"/>
          </a:p>
        </p:txBody>
      </p:sp>
      <p:sp>
        <p:nvSpPr>
          <p:cNvPr id="362" name="Shape 362"/>
          <p:cNvSpPr>
            <a:spLocks noGrp="1" noRot="1" noChangeAspect="1"/>
          </p:cNvSpPr>
          <p:nvPr>
            <p:ph type="sldImg" idx="2"/>
          </p:nvPr>
        </p:nvSpPr>
        <p:spPr>
          <a:xfrm>
            <a:off x="2519363" y="769938"/>
            <a:ext cx="2438400"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72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634017"/>
            <a:ext cx="5852160" cy="5548668"/>
          </a:xfrm>
        </p:spPr>
        <p:txBody>
          <a:bodyPr/>
          <a:lstStyle/>
          <a:p>
            <a:r>
              <a:rPr lang="en-US" b="1" dirty="0"/>
              <a:t>Script:  </a:t>
            </a:r>
            <a:r>
              <a:rPr lang="en-US" b="0" dirty="0"/>
              <a:t>Take out</a:t>
            </a:r>
            <a:r>
              <a:rPr lang="en-US" b="0" baseline="0" dirty="0"/>
              <a:t> your phones (or tablets, computers)  and search the internet for the phrase on the screen – “OSHA Quick Card Portable Ladder Safety PDF.”   You should be able to locate the OSHA Quick Card that looks like the one displayed on the screen.    Once you find it, review the information.  I’m going to give you 2-3 minutes to review and then we’ll see if you can identify some ladder safety issues captured in some job site photos. </a:t>
            </a:r>
          </a:p>
          <a:p>
            <a:endParaRPr lang="en-US" b="0" baseline="0" dirty="0"/>
          </a:p>
          <a:p>
            <a:r>
              <a:rPr lang="en-US" b="1" baseline="0" dirty="0"/>
              <a:t>Instructor Note:  </a:t>
            </a:r>
            <a:r>
              <a:rPr lang="en-US" b="0" i="1" baseline="0" dirty="0"/>
              <a:t>Including “PDF” in the search will ensure that the version of the Quick Card is one that will display nicely on their phone screens.   Check in with participants to be certain everyone has found the right resource.   You may want to have some hard copies of the Quick Card (provided with course materials) as a back-up for anyone who doesn’t have a device or in the event the internet connection isn’t working</a:t>
            </a:r>
            <a:endParaRPr lang="en-US" b="1" i="1"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3663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52130"/>
            <a:ext cx="5852160" cy="5548668"/>
          </a:xfrm>
        </p:spPr>
        <p:txBody>
          <a:bodyPr/>
          <a:lstStyle/>
          <a:p>
            <a:r>
              <a:rPr lang="en-US" b="1" dirty="0"/>
              <a:t>Script:  </a:t>
            </a:r>
            <a:r>
              <a:rPr lang="en-US" dirty="0"/>
              <a:t>Ok!  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a:t>
            </a:r>
            <a:endParaRPr lang="en-US" i="1" dirty="0"/>
          </a:p>
          <a:p>
            <a:endParaRPr lang="en-US" dirty="0"/>
          </a:p>
          <a:p>
            <a:endParaRPr lang="en-US" dirty="0"/>
          </a:p>
          <a:p>
            <a:r>
              <a:rPr lang="en-US" b="1" dirty="0"/>
              <a:t>Image source:  </a:t>
            </a:r>
            <a:r>
              <a:rPr lang="en-US" dirty="0"/>
              <a:t>https://www.flickr.com/photos/spike55151/2965564622/in/photolist-5w4i3w-8gBi7a-iGHbU2-au5PnY-9bvkyg-297QTEd-4c3u11-fLwHix-8b9sFb-bPfaHP-cUeK5G-5tVrr5-dTqHox-dnFZn1-ercAAx-qFhmN6-DcGXCQ-drKHcq-qZARw1-dombx5-pJFgsn-jqYcYf-gAySxG-pJFiqk-gAyMks-Y32FrE-au5G8J-8ZNkgt-5wEd1i-7k9GV1-WqMRaH-52ekBS-o9JGN3-rsW6RD-4UEBQP-8iYo3w-SVkApR-fLXL35-qjWPXD-dm8KJK-Vcq54s-e3UpG4-bL3rDH-4UJQJu-ecp39T-rcTiKc-8j18QD-fLPmfA-edUyxP-amZA6c</a:t>
            </a:r>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0493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09613"/>
            <a:ext cx="2438400" cy="1371600"/>
          </a:xfrm>
        </p:spPr>
      </p:sp>
      <p:sp>
        <p:nvSpPr>
          <p:cNvPr id="3" name="Notes Placeholder 2"/>
          <p:cNvSpPr>
            <a:spLocks noGrp="1"/>
          </p:cNvSpPr>
          <p:nvPr>
            <p:ph type="body" idx="1"/>
          </p:nvPr>
        </p:nvSpPr>
        <p:spPr>
          <a:xfrm>
            <a:off x="813407" y="2470245"/>
            <a:ext cx="5852160" cy="5548668"/>
          </a:xfrm>
        </p:spPr>
        <p:txBody>
          <a:bodyPr/>
          <a:lstStyle/>
          <a:p>
            <a:r>
              <a:rPr lang="en-US" b="1" dirty="0"/>
              <a:t>Script:  </a:t>
            </a:r>
            <a:r>
              <a:rPr lang="en-US" dirty="0"/>
              <a:t>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a:t>
            </a:r>
            <a:endParaRPr lang="en-US" i="1" dirty="0"/>
          </a:p>
          <a:p>
            <a:endParaRPr lang="en-US" dirty="0"/>
          </a:p>
          <a:p>
            <a:r>
              <a:rPr lang="en-US" b="1" dirty="0"/>
              <a:t>Image</a:t>
            </a:r>
            <a:r>
              <a:rPr lang="en-US" b="1" baseline="0" dirty="0"/>
              <a:t> Source:  </a:t>
            </a:r>
            <a:r>
              <a:rPr lang="en-US" baseline="0" dirty="0"/>
              <a:t>TEEX Harwood</a:t>
            </a: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164752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11188"/>
            <a:ext cx="5852160" cy="5889863"/>
          </a:xfrm>
        </p:spPr>
        <p:txBody>
          <a:bodyPr/>
          <a:lstStyle/>
          <a:p>
            <a:r>
              <a:rPr lang="en-US" b="1" dirty="0"/>
              <a:t>Script:  </a:t>
            </a:r>
            <a:r>
              <a:rPr lang="en-US" dirty="0"/>
              <a:t>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The cleat highlighted in yellow is missing.  The cleat highlighted in green is OK.</a:t>
            </a:r>
            <a:endParaRPr lang="en-US" i="1" dirty="0"/>
          </a:p>
          <a:p>
            <a:endParaRPr lang="en-US" dirty="0"/>
          </a:p>
          <a:p>
            <a:r>
              <a:rPr lang="en-US" b="1" dirty="0"/>
              <a:t>Image Source:  </a:t>
            </a:r>
            <a:r>
              <a:rPr lang="en-US" dirty="0"/>
              <a:t>TEEX Harwood</a:t>
            </a:r>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06488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634018"/>
            <a:ext cx="5852160" cy="5767033"/>
          </a:xfrm>
        </p:spPr>
        <p:txBody>
          <a:bodyPr/>
          <a:lstStyle/>
          <a:p>
            <a:r>
              <a:rPr lang="en-US" b="1" dirty="0"/>
              <a:t>Script:  </a:t>
            </a:r>
            <a:r>
              <a:rPr lang="en-US" dirty="0"/>
              <a:t>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a:t>
            </a:r>
            <a:endParaRPr lang="en-US" i="1" dirty="0"/>
          </a:p>
          <a:p>
            <a:endParaRPr lang="en-US" dirty="0"/>
          </a:p>
          <a:p>
            <a:endParaRPr lang="en-US" dirty="0"/>
          </a:p>
          <a:p>
            <a:r>
              <a:rPr lang="en-US" b="1" dirty="0"/>
              <a:t>Image Source:  </a:t>
            </a:r>
            <a:r>
              <a:rPr lang="en-US" dirty="0"/>
              <a:t>https://upload.wikimedia.org/wikipedia/commons/0/0a/US_Navy_060814-N-4040H-002_Boatswain_Mate_2nd_Class_Randall_McNeil%2C_left_and_Hull_Technician_Fireman_Alex_Anderson%2C_right%2C_balance_on_ladders_as_they_begin_the_demolition_of_the_old_roof_over_the_kitchen_for_the_Jorge_Washingt.jpg</a:t>
            </a:r>
          </a:p>
          <a:p>
            <a:endParaRPr lang="en-US" dirty="0"/>
          </a:p>
          <a:p>
            <a:r>
              <a:rPr lang="en-US" sz="1200" b="0" i="0" kern="1200" dirty="0">
                <a:solidFill>
                  <a:schemeClr val="tx1"/>
                </a:solidFill>
                <a:effectLst/>
                <a:latin typeface="+mn-lt"/>
                <a:ea typeface="+mn-ea"/>
                <a:cs typeface="+mn-cs"/>
              </a:rPr>
              <a:t>This Image was released by the United States Navy with the ID </a:t>
            </a:r>
            <a:r>
              <a:rPr lang="en-US" sz="1200" b="0" i="0" u="none" strike="noStrike" kern="1200" dirty="0">
                <a:solidFill>
                  <a:schemeClr val="tx1"/>
                </a:solidFill>
                <a:effectLst/>
                <a:latin typeface="+mn-lt"/>
                <a:ea typeface="+mn-ea"/>
                <a:cs typeface="+mn-cs"/>
                <a:hlinkClick r:id="rId3"/>
              </a:rPr>
              <a:t>060814-N-4040H-002</a:t>
            </a: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6875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620370"/>
            <a:ext cx="5852160" cy="5780681"/>
          </a:xfrm>
        </p:spPr>
        <p:txBody>
          <a:bodyPr/>
          <a:lstStyle/>
          <a:p>
            <a:r>
              <a:rPr lang="en-US" b="1" dirty="0"/>
              <a:t>Script:  </a:t>
            </a:r>
            <a:r>
              <a:rPr lang="en-US" dirty="0"/>
              <a:t>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a:t>
            </a:r>
            <a:endParaRPr lang="en-US" i="1" dirty="0"/>
          </a:p>
          <a:p>
            <a:endParaRPr lang="en-US" dirty="0"/>
          </a:p>
          <a:p>
            <a:r>
              <a:rPr lang="en-US" b="1" dirty="0"/>
              <a:t>Image</a:t>
            </a:r>
            <a:r>
              <a:rPr lang="en-US" b="1" baseline="0" dirty="0"/>
              <a:t> Source:  </a:t>
            </a:r>
            <a:r>
              <a:rPr lang="en-US" baseline="0" dirty="0"/>
              <a:t>TEEX Harwood</a:t>
            </a: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131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83893"/>
            <a:ext cx="5852160" cy="5917158"/>
          </a:xfrm>
        </p:spPr>
        <p:txBody>
          <a:bodyPr/>
          <a:lstStyle/>
          <a:p>
            <a:r>
              <a:rPr lang="en-US" b="1" dirty="0"/>
              <a:t>Script:  </a:t>
            </a:r>
            <a:r>
              <a:rPr lang="en-US" dirty="0"/>
              <a:t>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a:t>
            </a:r>
            <a:endParaRPr lang="en-US" i="1" dirty="0"/>
          </a:p>
          <a:p>
            <a:endParaRPr lang="en-US" dirty="0"/>
          </a:p>
          <a:p>
            <a:r>
              <a:rPr lang="en-US" b="1" dirty="0"/>
              <a:t>Image Source:  </a:t>
            </a:r>
            <a:r>
              <a:rPr lang="en-US" dirty="0"/>
              <a:t>TEEX</a:t>
            </a:r>
            <a:r>
              <a:rPr lang="en-US" baseline="0" dirty="0"/>
              <a:t> Harwood</a:t>
            </a: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928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2286000" y="608013"/>
            <a:ext cx="2438400" cy="1371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Shape 152"/>
          <p:cNvSpPr txBox="1">
            <a:spLocks noGrp="1"/>
          </p:cNvSpPr>
          <p:nvPr>
            <p:ph type="body" idx="1"/>
          </p:nvPr>
        </p:nvSpPr>
        <p:spPr>
          <a:xfrm>
            <a:off x="701675" y="2538484"/>
            <a:ext cx="5607050" cy="5595867"/>
          </a:xfrm>
          <a:prstGeom prst="rect">
            <a:avLst/>
          </a:prstGeom>
          <a:noFill/>
          <a:ln>
            <a:noFill/>
          </a:ln>
        </p:spPr>
        <p:txBody>
          <a:bodyPr spcFirstLastPara="1" wrap="square" lIns="91302" tIns="45651" rIns="91302" bIns="45651" anchor="t" anchorCtr="0">
            <a:noAutofit/>
          </a:bodyPr>
          <a:lstStyle/>
          <a:p>
            <a:pPr marL="0" indent="0">
              <a:buNone/>
            </a:pPr>
            <a:r>
              <a:rPr lang="en-US" sz="1200" b="1" dirty="0">
                <a:solidFill>
                  <a:schemeClr val="dk1"/>
                </a:solidFill>
                <a:latin typeface="Calibri"/>
                <a:ea typeface="Calibri"/>
                <a:cs typeface="Calibri"/>
                <a:sym typeface="Calibri"/>
              </a:rPr>
              <a:t>Instructor Note:</a:t>
            </a:r>
            <a:r>
              <a:rPr lang="en-US" sz="1200" b="1" baseline="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Review the objectives</a:t>
            </a:r>
            <a:r>
              <a:rPr lang="en-US" sz="1200" i="1" baseline="0" dirty="0">
                <a:solidFill>
                  <a:schemeClr val="dk1"/>
                </a:solidFill>
                <a:latin typeface="Calibri"/>
                <a:ea typeface="Calibri"/>
                <a:cs typeface="Calibri"/>
                <a:sym typeface="Calibri"/>
              </a:rPr>
              <a:t> of the course as presented on the slide.</a:t>
            </a:r>
            <a:endParaRPr sz="1200" i="1" dirty="0">
              <a:solidFill>
                <a:schemeClr val="dk1"/>
              </a:solidFill>
              <a:latin typeface="Calibri"/>
              <a:ea typeface="Calibri"/>
              <a:cs typeface="Calibri"/>
              <a:sym typeface="Calibri"/>
            </a:endParaRPr>
          </a:p>
        </p:txBody>
      </p:sp>
      <p:sp>
        <p:nvSpPr>
          <p:cNvPr id="153" name="Shape 153"/>
          <p:cNvSpPr txBox="1">
            <a:spLocks noGrp="1"/>
          </p:cNvSpPr>
          <p:nvPr>
            <p:ph type="sldNum" idx="12"/>
          </p:nvPr>
        </p:nvSpPr>
        <p:spPr>
          <a:xfrm>
            <a:off x="3970338" y="8829675"/>
            <a:ext cx="3038475" cy="466725"/>
          </a:xfrm>
          <a:prstGeom prst="rect">
            <a:avLst/>
          </a:prstGeom>
          <a:noFill/>
          <a:ln>
            <a:noFill/>
          </a:ln>
        </p:spPr>
        <p:txBody>
          <a:bodyPr spcFirstLastPara="1" wrap="square" lIns="91302" tIns="45651" rIns="91302" bIns="45651" anchor="b" anchorCtr="0">
            <a:noAutofit/>
          </a:bodyPr>
          <a:lstStyle/>
          <a:p>
            <a:pPr algn="r"/>
            <a:fld id="{00000000-1234-1234-1234-123412341234}" type="slidenum">
              <a:rPr lang="en" sz="1200">
                <a:solidFill>
                  <a:schemeClr val="dk1"/>
                </a:solidFill>
                <a:latin typeface="Calibri"/>
                <a:ea typeface="Calibri"/>
                <a:cs typeface="Calibri"/>
                <a:sym typeface="Calibri"/>
              </a:rPr>
              <a:pPr algn="r"/>
              <a:t>2</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887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97540"/>
            <a:ext cx="5852160" cy="5903511"/>
          </a:xfrm>
        </p:spPr>
        <p:txBody>
          <a:bodyPr/>
          <a:lstStyle/>
          <a:p>
            <a:r>
              <a:rPr lang="en-US" b="1" dirty="0"/>
              <a:t>Script:  </a:t>
            </a:r>
            <a:r>
              <a:rPr lang="en-US" dirty="0"/>
              <a:t>Hit me Up!  What did you see on the</a:t>
            </a:r>
            <a:r>
              <a:rPr lang="en-US" baseline="0" dirty="0"/>
              <a:t> Quick Card that would apply to this ladder?</a:t>
            </a:r>
          </a:p>
          <a:p>
            <a:endParaRPr lang="en-US" baseline="0" dirty="0"/>
          </a:p>
          <a:p>
            <a:r>
              <a:rPr lang="en-US" b="1" baseline="0" dirty="0"/>
              <a:t>Instructor Note:   </a:t>
            </a:r>
            <a:r>
              <a:rPr lang="en-US" i="1" baseline="0" dirty="0"/>
              <a:t>Allow time for response before clicking to reveal answer.  </a:t>
            </a:r>
            <a:endParaRPr lang="en-US" i="1" dirty="0"/>
          </a:p>
          <a:p>
            <a:endParaRPr lang="en-US" dirty="0"/>
          </a:p>
          <a:p>
            <a:r>
              <a:rPr lang="en-US" b="1" dirty="0"/>
              <a:t>Image source:  </a:t>
            </a:r>
            <a:r>
              <a:rPr lang="en-US" dirty="0"/>
              <a:t>OSHA</a:t>
            </a:r>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63682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42949"/>
            <a:ext cx="5852160" cy="595810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r>
              <a:rPr lang="en-US" b="1" baseline="0" dirty="0"/>
              <a:t>  </a:t>
            </a:r>
            <a:r>
              <a:rPr lang="en-US" b="0" baseline="0" dirty="0"/>
              <a:t>On your phones you can  use the app store to find the NIOSH Ladder Safety App.  It provides a lot of ladder safety tips as well as a tool that you can use to measure the angle of a ladder to make sure it’s set up correctly. </a:t>
            </a:r>
            <a:endParaRPr lang="en-US" baseline="0"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30899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79427"/>
            <a:ext cx="5852160" cy="58216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a:t>
            </a:r>
            <a:r>
              <a:rPr lang="en-US" b="1" baseline="0" dirty="0"/>
              <a:t> Note:  </a:t>
            </a:r>
            <a:r>
              <a:rPr lang="en-US" i="1" baseline="0" dirty="0"/>
              <a:t>This video (1 min, 50 sec) summarizes some key points related to ladder safety.    It is located at:  </a:t>
            </a:r>
            <a:r>
              <a:rPr lang="en-US" i="1" dirty="0"/>
              <a:t>https://www.youtube.com/watch?v=-MSaVKc7HAc</a:t>
            </a: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48597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748453" y="2731976"/>
            <a:ext cx="5980899" cy="3843961"/>
          </a:xfrm>
          <a:prstGeom prst="rect">
            <a:avLst/>
          </a:prstGeom>
          <a:noFill/>
          <a:ln>
            <a:noFill/>
          </a:ln>
        </p:spPr>
        <p:txBody>
          <a:bodyPr spcFirstLastPara="1" wrap="square" lIns="96515" tIns="96515" rIns="96515" bIns="96515" anchor="t" anchorCtr="0">
            <a:noAutofit/>
          </a:bodyPr>
          <a:lstStyle/>
          <a:p>
            <a:r>
              <a:rPr lang="en-US" b="1" dirty="0"/>
              <a:t>Module</a:t>
            </a:r>
            <a:r>
              <a:rPr lang="en-US" b="1" baseline="0" dirty="0"/>
              <a:t> Title Slide:  </a:t>
            </a:r>
            <a:r>
              <a:rPr lang="en-US" baseline="0" dirty="0"/>
              <a:t>Personal Fall Arrest</a:t>
            </a:r>
          </a:p>
          <a:p>
            <a:endParaRPr dirty="0"/>
          </a:p>
        </p:txBody>
      </p:sp>
      <p:sp>
        <p:nvSpPr>
          <p:cNvPr id="362" name="Shape 362"/>
          <p:cNvSpPr>
            <a:spLocks noGrp="1" noRot="1" noChangeAspect="1"/>
          </p:cNvSpPr>
          <p:nvPr>
            <p:ph type="sldImg" idx="2"/>
          </p:nvPr>
        </p:nvSpPr>
        <p:spPr>
          <a:xfrm>
            <a:off x="2519363" y="769938"/>
            <a:ext cx="2438400"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640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97540"/>
            <a:ext cx="5852160" cy="5903511"/>
          </a:xfrm>
        </p:spPr>
        <p:txBody>
          <a:bodyPr/>
          <a:lstStyle/>
          <a:p>
            <a:r>
              <a:rPr lang="en-US" b="1" dirty="0"/>
              <a:t>Script: </a:t>
            </a:r>
            <a:r>
              <a:rPr lang="en-US" sz="1200" b="0" i="0" kern="1200" dirty="0">
                <a:solidFill>
                  <a:schemeClr val="tx1"/>
                </a:solidFill>
                <a:effectLst/>
                <a:latin typeface="+mn-lt"/>
                <a:ea typeface="+mn-ea"/>
                <a:cs typeface="+mn-cs"/>
              </a:rPr>
              <a:t>A personal fall arrest system (PFAs) is one option of protection for workers on construction sites who are exposed to vertical drops of 6 feet or more.    If</a:t>
            </a:r>
            <a:r>
              <a:rPr lang="en-US" sz="1200" b="0" i="0" kern="1200" baseline="0" dirty="0">
                <a:solidFill>
                  <a:schemeClr val="tx1"/>
                </a:solidFill>
                <a:effectLst/>
                <a:latin typeface="+mn-lt"/>
                <a:ea typeface="+mn-ea"/>
                <a:cs typeface="+mn-cs"/>
              </a:rPr>
              <a:t> you are going to rely on a PFAS to protect you from injury or even death, it is critical that you understand how to use one correctly.   Using your phone, tablet or laptop, find this video on YouTube – search for “Fall Protection Tips:  How to Put on Your Harness.”  It should look like the image on the phone displayed on the screen.  Take a look at this quick demonstration.</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Instructor Note:  </a:t>
            </a:r>
            <a:r>
              <a:rPr lang="en-US" sz="1200" b="0" i="1" kern="1200" baseline="0" dirty="0">
                <a:solidFill>
                  <a:schemeClr val="tx1"/>
                </a:solidFill>
                <a:effectLst/>
                <a:latin typeface="+mn-lt"/>
                <a:ea typeface="+mn-ea"/>
                <a:cs typeface="+mn-cs"/>
              </a:rPr>
              <a:t>If you have access to PFASs distribute them to small groups and have them practice putting on a harness as described in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This video (1 min, 26 sec) summarizes and demonstrate the steps for correctly putting on a PFAS.     It is located at: https://www.youtube.com/watch?v=u0mz9cd7Ym4&amp;t=2s</a:t>
            </a:r>
            <a:endParaRPr lang="en-US" dirty="0"/>
          </a:p>
          <a:p>
            <a:r>
              <a:rPr lang="en-US" dirty="0"/>
              <a:t>Image</a:t>
            </a:r>
            <a:r>
              <a:rPr lang="en-US" baseline="0" dirty="0"/>
              <a:t> Source: Presenter Media</a:t>
            </a:r>
          </a:p>
          <a:p>
            <a:endParaRPr lang="en-US" baseline="0"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23402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52131"/>
            <a:ext cx="5852160" cy="5848920"/>
          </a:xfrm>
        </p:spPr>
        <p:txBody>
          <a:bodyPr/>
          <a:lstStyle/>
          <a:p>
            <a:r>
              <a:rPr lang="en-US" b="1" dirty="0"/>
              <a:t>Script:</a:t>
            </a:r>
            <a:r>
              <a:rPr lang="en-US" b="1" baseline="0" dirty="0"/>
              <a:t>  </a:t>
            </a:r>
            <a:r>
              <a:rPr lang="en-US" baseline="0" dirty="0"/>
              <a:t>Based on the video, what are the steps for putting on a PFAS?</a:t>
            </a:r>
          </a:p>
          <a:p>
            <a:endParaRPr lang="en-US" baseline="0" dirty="0"/>
          </a:p>
          <a:p>
            <a:r>
              <a:rPr lang="en-US" b="1" baseline="0" dirty="0"/>
              <a:t>Instructor Note:   </a:t>
            </a:r>
            <a:r>
              <a:rPr lang="en-US" i="1" baseline="0" dirty="0"/>
              <a:t>This slide is designed so that you can type participant responses into the text box.  Click inside the box and you can type their responses (in the same way you might write their responses on an easel pad).    When you are finished, simply click outside of the text box to advance to the next slide.  If you are not able to use the active slide text box, you can capture responses on a flipchart or whiteboard.</a:t>
            </a:r>
          </a:p>
          <a:p>
            <a:endParaRPr lang="en-US" b="1" i="1" baseline="0" dirty="0"/>
          </a:p>
          <a:p>
            <a:r>
              <a:rPr lang="en-US" b="1" i="1" u="none" baseline="0" dirty="0"/>
              <a:t>Here are the steps presented in the video.</a:t>
            </a:r>
          </a:p>
          <a:p>
            <a:pPr marL="171450" indent="-171450">
              <a:buFont typeface="Arial" panose="020B0604020202020204" pitchFamily="34" charset="0"/>
              <a:buChar char="•"/>
            </a:pPr>
            <a:r>
              <a:rPr lang="en-US" i="1" u="none" dirty="0"/>
              <a:t>Pick up the</a:t>
            </a:r>
            <a:r>
              <a:rPr lang="en-US" i="1" u="none" baseline="0" dirty="0"/>
              <a:t> harness by the D-ring</a:t>
            </a:r>
          </a:p>
          <a:p>
            <a:pPr marL="171450" indent="-171450">
              <a:buFont typeface="Arial" panose="020B0604020202020204" pitchFamily="34" charset="0"/>
              <a:buChar char="•"/>
            </a:pPr>
            <a:r>
              <a:rPr lang="en-US" i="1" u="none" baseline="0" dirty="0"/>
              <a:t>Shake it out</a:t>
            </a:r>
          </a:p>
          <a:p>
            <a:pPr marL="171450" indent="-171450">
              <a:buFont typeface="Arial" panose="020B0604020202020204" pitchFamily="34" charset="0"/>
              <a:buChar char="•"/>
            </a:pPr>
            <a:r>
              <a:rPr lang="en-US" i="1" u="none" baseline="0" dirty="0"/>
              <a:t>Inspect it (webbing, stiches, hardware, tags)</a:t>
            </a:r>
          </a:p>
          <a:p>
            <a:pPr marL="171450" indent="-171450">
              <a:buFont typeface="Arial" panose="020B0604020202020204" pitchFamily="34" charset="0"/>
              <a:buChar char="•"/>
            </a:pPr>
            <a:r>
              <a:rPr lang="en-US" i="1" u="none" baseline="0" dirty="0"/>
              <a:t>Put it on over your shoulders</a:t>
            </a:r>
          </a:p>
          <a:p>
            <a:pPr marL="171450" indent="-171450">
              <a:buFont typeface="Arial" panose="020B0604020202020204" pitchFamily="34" charset="0"/>
              <a:buChar char="•"/>
            </a:pPr>
            <a:r>
              <a:rPr lang="en-US" i="1" u="none" baseline="0" dirty="0"/>
              <a:t>Center the D-ring between shoulder blades</a:t>
            </a:r>
          </a:p>
          <a:p>
            <a:pPr marL="171450" indent="-171450">
              <a:buFont typeface="Arial" panose="020B0604020202020204" pitchFamily="34" charset="0"/>
              <a:buChar char="•"/>
            </a:pPr>
            <a:r>
              <a:rPr lang="en-US" i="1" u="none" baseline="0" dirty="0"/>
              <a:t>Fasten the chest strap</a:t>
            </a:r>
          </a:p>
          <a:p>
            <a:pPr marL="171450" indent="-171450">
              <a:buFont typeface="Arial" panose="020B0604020202020204" pitchFamily="34" charset="0"/>
              <a:buChar char="•"/>
            </a:pPr>
            <a:r>
              <a:rPr lang="en-US" i="1" u="none" baseline="0" dirty="0"/>
              <a:t>Pull leg straps around each thigh</a:t>
            </a:r>
          </a:p>
          <a:p>
            <a:pPr marL="171450" indent="-171450">
              <a:buFont typeface="Arial" panose="020B0604020202020204" pitchFamily="34" charset="0"/>
              <a:buChar char="•"/>
            </a:pPr>
            <a:r>
              <a:rPr lang="en-US" i="1" u="none" baseline="0" dirty="0"/>
              <a:t>Adjust shoulder straps to be snug</a:t>
            </a:r>
          </a:p>
          <a:p>
            <a:pPr marL="171450" indent="-171450">
              <a:buFont typeface="Arial" panose="020B0604020202020204" pitchFamily="34" charset="0"/>
              <a:buChar char="•"/>
            </a:pPr>
            <a:r>
              <a:rPr lang="en-US" i="1" u="none" baseline="0" dirty="0"/>
              <a:t>Adjust chest strap – snug and comfortable</a:t>
            </a:r>
          </a:p>
          <a:p>
            <a:pPr marL="171450" indent="-171450">
              <a:buFont typeface="Arial" panose="020B0604020202020204" pitchFamily="34" charset="0"/>
              <a:buChar char="•"/>
            </a:pPr>
            <a:endParaRPr lang="en-US" i="1" u="none" baseline="0" dirty="0"/>
          </a:p>
          <a:p>
            <a:pPr marL="0" indent="0">
              <a:buFont typeface="Arial" panose="020B0604020202020204" pitchFamily="34" charset="0"/>
              <a:buNone/>
            </a:pPr>
            <a:r>
              <a:rPr lang="en-US" i="1" u="none" baseline="0" dirty="0"/>
              <a:t>Previous video is no longer active (https://www.youtube.com/watch?v=u0mz9cd7Ym4&amp;t=2s).  New video linked: https://www.youtube.com/watch?v=t4ArkllkQfs</a:t>
            </a:r>
          </a:p>
        </p:txBody>
      </p:sp>
      <p:sp>
        <p:nvSpPr>
          <p:cNvPr id="4" name="Slide Number Placeholder 3"/>
          <p:cNvSpPr>
            <a:spLocks noGrp="1"/>
          </p:cNvSpPr>
          <p:nvPr>
            <p:ph type="sldNum" sz="quarter" idx="10"/>
          </p:nvPr>
        </p:nvSpPr>
        <p:spPr/>
        <p:txBody>
          <a:bodyPr/>
          <a:lstStyle/>
          <a:p>
            <a:fld id="{F3F5A34E-2E8B-4538-A455-664B24B6FED7}" type="slidenum">
              <a:rPr lang="en-US" smtClean="0"/>
              <a:t>25</a:t>
            </a:fld>
            <a:endParaRPr lang="en-US"/>
          </a:p>
        </p:txBody>
      </p:sp>
    </p:spTree>
    <p:extLst>
      <p:ext uri="{BB962C8B-B14F-4D97-AF65-F5344CB8AC3E}">
        <p14:creationId xmlns:p14="http://schemas.microsoft.com/office/powerpoint/2010/main" val="90817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748453" y="2731976"/>
            <a:ext cx="5980899" cy="3843961"/>
          </a:xfrm>
          <a:prstGeom prst="rect">
            <a:avLst/>
          </a:prstGeom>
          <a:noFill/>
          <a:ln>
            <a:noFill/>
          </a:ln>
        </p:spPr>
        <p:txBody>
          <a:bodyPr spcFirstLastPara="1" wrap="square" lIns="96515" tIns="96515" rIns="96515" bIns="96515" anchor="t" anchorCtr="0">
            <a:noAutofit/>
          </a:bodyPr>
          <a:lstStyle/>
          <a:p>
            <a:r>
              <a:rPr lang="en-US" b="1" dirty="0"/>
              <a:t>Module</a:t>
            </a:r>
            <a:r>
              <a:rPr lang="en-US" b="1" baseline="0" dirty="0"/>
              <a:t> Title Slide:  </a:t>
            </a:r>
            <a:r>
              <a:rPr lang="en-US" baseline="0" dirty="0"/>
              <a:t>Scaffold Safety</a:t>
            </a:r>
          </a:p>
          <a:p>
            <a:endParaRPr dirty="0"/>
          </a:p>
        </p:txBody>
      </p:sp>
      <p:sp>
        <p:nvSpPr>
          <p:cNvPr id="362" name="Shape 362"/>
          <p:cNvSpPr>
            <a:spLocks noGrp="1" noRot="1" noChangeAspect="1"/>
          </p:cNvSpPr>
          <p:nvPr>
            <p:ph type="sldImg" idx="2"/>
          </p:nvPr>
        </p:nvSpPr>
        <p:spPr>
          <a:xfrm>
            <a:off x="2519363" y="769938"/>
            <a:ext cx="2438400"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778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634018"/>
            <a:ext cx="5852160" cy="5767033"/>
          </a:xfrm>
        </p:spPr>
        <p:txBody>
          <a:bodyPr/>
          <a:lstStyle/>
          <a:p>
            <a:r>
              <a:rPr lang="en-US" b="1" dirty="0"/>
              <a:t>Script:</a:t>
            </a:r>
            <a:r>
              <a:rPr lang="en-US" b="1" baseline="0" dirty="0"/>
              <a:t>  </a:t>
            </a:r>
            <a:r>
              <a:rPr lang="en-US" baseline="0" dirty="0"/>
              <a:t>A scaffold is an elevated, temporary work platform..  They are regularly used on all types of construction job sites and every year dozens of workers die and hundreds more are injured as a result of falls from scaffolds.   Scaffolds come in a variety of shapes and sizes.  Some of the most common include:</a:t>
            </a:r>
          </a:p>
          <a:p>
            <a:pPr marL="628650" lvl="1" indent="-171450">
              <a:buFont typeface="Arial" panose="020B0604020202020204" pitchFamily="34" charset="0"/>
              <a:buChar char="•"/>
            </a:pPr>
            <a:r>
              <a:rPr lang="en-US" baseline="0" dirty="0"/>
              <a:t>Supported Scaffolds</a:t>
            </a:r>
          </a:p>
          <a:p>
            <a:pPr marL="628650" lvl="1" indent="-171450">
              <a:buFont typeface="Arial" panose="020B0604020202020204" pitchFamily="34" charset="0"/>
              <a:buChar char="•"/>
            </a:pPr>
            <a:r>
              <a:rPr lang="en-US" baseline="0" dirty="0"/>
              <a:t>Mobile Scaffolds</a:t>
            </a:r>
          </a:p>
          <a:p>
            <a:pPr marL="628650" lvl="1" indent="-171450">
              <a:buFont typeface="Arial" panose="020B0604020202020204" pitchFamily="34" charset="0"/>
              <a:buChar char="•"/>
            </a:pPr>
            <a:r>
              <a:rPr lang="en-US" baseline="0" dirty="0"/>
              <a:t>Scissor lifts and aerial lifts can also be considered a type of scaffold.</a:t>
            </a:r>
          </a:p>
          <a:p>
            <a:pPr marL="628650" lvl="1" indent="-171450">
              <a:buFont typeface="Arial" panose="020B0604020202020204" pitchFamily="34" charset="0"/>
              <a:buChar char="•"/>
            </a:pPr>
            <a:endParaRPr lang="en-US" baseline="0" dirty="0"/>
          </a:p>
          <a:p>
            <a:pPr marL="0" lv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a:t>Image Source:  </a:t>
            </a:r>
            <a:r>
              <a:rPr lang="en-US" baseline="0" dirty="0"/>
              <a:t>OSHA.gov</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t>27</a:t>
            </a:fld>
            <a:endParaRPr lang="en-US"/>
          </a:p>
        </p:txBody>
      </p:sp>
    </p:spTree>
    <p:extLst>
      <p:ext uri="{BB962C8B-B14F-4D97-AF65-F5344CB8AC3E}">
        <p14:creationId xmlns:p14="http://schemas.microsoft.com/office/powerpoint/2010/main" val="1043981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09613"/>
            <a:ext cx="2438400" cy="1371600"/>
          </a:xfrm>
        </p:spPr>
      </p:sp>
      <p:sp>
        <p:nvSpPr>
          <p:cNvPr id="3" name="Notes Placeholder 2"/>
          <p:cNvSpPr>
            <a:spLocks noGrp="1"/>
          </p:cNvSpPr>
          <p:nvPr>
            <p:ph type="body" idx="1"/>
          </p:nvPr>
        </p:nvSpPr>
        <p:spPr>
          <a:xfrm>
            <a:off x="731520" y="2511188"/>
            <a:ext cx="5852160" cy="58898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  </a:t>
            </a:r>
            <a:r>
              <a:rPr lang="en-US" b="0" dirty="0"/>
              <a:t>We are going talk</a:t>
            </a:r>
            <a:r>
              <a:rPr lang="en-US" b="0" baseline="0" dirty="0"/>
              <a:t> about some of the things that can go wrong with scaffolding and result in accidents, injures and even death.  As we begin, let’s take look at another quick video that provides some basic scaffold safety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a:t>
            </a:r>
            <a:r>
              <a:rPr lang="en-US" b="1" baseline="0" dirty="0"/>
              <a:t> Note:  </a:t>
            </a:r>
            <a:r>
              <a:rPr lang="en-US" i="1" baseline="0" dirty="0"/>
              <a:t>This video (approx. 2 min) summarizes some key points related to scaffold safety.    It is located at:  </a:t>
            </a:r>
            <a:r>
              <a:rPr lang="en-US" i="1" dirty="0"/>
              <a:t>https://www.youtube.com/watch?v=adCS7uhbXEw</a:t>
            </a:r>
            <a:endParaRPr lang="en-US"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01038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11188"/>
            <a:ext cx="5852160" cy="5889863"/>
          </a:xfrm>
        </p:spPr>
        <p:txBody>
          <a:bodyPr/>
          <a:lstStyle/>
          <a:p>
            <a:r>
              <a:rPr lang="en-US" b="1" dirty="0"/>
              <a:t>Script:</a:t>
            </a:r>
            <a:r>
              <a:rPr lang="en-US" b="1" baseline="0" dirty="0"/>
              <a:t>  </a:t>
            </a:r>
            <a:r>
              <a:rPr lang="en-US" baseline="0" dirty="0"/>
              <a:t>Let’s take a look at some “real life”  scaffold accidents that resulted in worker fatalities.  Take out your phones and follow the instructions on the screen.  This is will take you to a list of workplace accidents involving scaffolds.    As you scroll through the list, do you see anything that surprises you?</a:t>
            </a:r>
          </a:p>
          <a:p>
            <a:endParaRPr lang="en-US"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Instructor Note:  </a:t>
            </a:r>
            <a:r>
              <a:rPr lang="en-US" i="1" baseline="0" dirty="0"/>
              <a:t>The Information Icon at the bottom of the screen is linked to the search results that participants should be seeing on their devices.  You may want to pull it up as the class discusses what they are seeing.  Be mindful that this list is dynamic and will change as OSHA updates the investigated cases, therefore the cases listed may be different from class to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URL for OSHA’s Scaffold Accident Search:</a:t>
            </a:r>
            <a:r>
              <a:rPr lang="en-US" i="1" baseline="0" dirty="0"/>
              <a:t>  </a:t>
            </a:r>
            <a:r>
              <a:rPr lang="en-US" i="1" dirty="0"/>
              <a:t>https://www.osha.gov/pls/imis/AccidentSearch.search?acc_keyword=%22Scaffold%22&amp;keyword_list=on</a:t>
            </a:r>
          </a:p>
          <a:p>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t>29</a:t>
            </a:fld>
            <a:endParaRPr lang="en-US"/>
          </a:p>
        </p:txBody>
      </p:sp>
    </p:spTree>
    <p:extLst>
      <p:ext uri="{BB962C8B-B14F-4D97-AF65-F5344CB8AC3E}">
        <p14:creationId xmlns:p14="http://schemas.microsoft.com/office/powerpoint/2010/main" val="370518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701675" y="2715905"/>
            <a:ext cx="5607050" cy="5418446"/>
          </a:xfrm>
          <a:prstGeom prst="rect">
            <a:avLst/>
          </a:prstGeom>
          <a:noFill/>
          <a:ln>
            <a:noFill/>
          </a:ln>
        </p:spPr>
        <p:txBody>
          <a:bodyPr spcFirstLastPara="1" wrap="square" lIns="91302" tIns="91302" rIns="91302" bIns="91302" anchor="t" anchorCtr="0">
            <a:noAutofit/>
          </a:bodyPr>
          <a:lstStyle/>
          <a:p>
            <a:pPr marL="0" indent="0">
              <a:buNone/>
            </a:pPr>
            <a:r>
              <a:rPr lang="en-US" b="1" dirty="0"/>
              <a:t>Script:  </a:t>
            </a:r>
            <a:r>
              <a:rPr lang="en-US" dirty="0"/>
              <a:t>C</a:t>
            </a:r>
            <a:r>
              <a:rPr lang="en-US" sz="1200" b="0" i="0" kern="1200" dirty="0">
                <a:solidFill>
                  <a:schemeClr val="tx1"/>
                </a:solidFill>
                <a:effectLst/>
                <a:latin typeface="+mn-lt"/>
                <a:ea typeface="+mn-ea"/>
                <a:cs typeface="+mn-cs"/>
              </a:rPr>
              <a:t>onstruction is a high hazard industry that involves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wide range of activities: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residential construction, bridge erection, roadway paving, excavations, demolitions, and large scale painting jobs. Construction workers engage in many activities that may expose them to serious hazards, such as falling from rooftops, unguarded machinery, being struck by heavy construction equipment, electrocutions, silica dust, and asbestos.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Our goal today is to spend a little time looking specifically</a:t>
            </a:r>
            <a:r>
              <a:rPr lang="en-US" sz="1200" b="0" i="0" kern="1200" baseline="0" dirty="0">
                <a:solidFill>
                  <a:schemeClr val="tx1"/>
                </a:solidFill>
                <a:effectLst/>
                <a:latin typeface="+mn-lt"/>
                <a:ea typeface="+mn-ea"/>
                <a:cs typeface="+mn-cs"/>
              </a:rPr>
              <a:t> at construction work and the risk for falls.  As we get started, let’s consider some facts…</a:t>
            </a:r>
          </a:p>
          <a:p>
            <a:pPr marL="0" indent="0">
              <a:buNone/>
            </a:pPr>
            <a:endParaRPr lang="en-US" sz="1200" b="0" i="0" kern="1200" baseline="0" dirty="0">
              <a:solidFill>
                <a:schemeClr val="tx1"/>
              </a:solidFill>
              <a:effectLst/>
              <a:latin typeface="+mn-lt"/>
              <a:ea typeface="+mn-ea"/>
              <a:cs typeface="+mn-cs"/>
            </a:endParaRPr>
          </a:p>
          <a:p>
            <a:pPr marL="0" inden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Image Source:  </a:t>
            </a:r>
            <a:r>
              <a:rPr lang="en-US" sz="1200" b="0" i="0" kern="1200" baseline="0" dirty="0">
                <a:solidFill>
                  <a:schemeClr val="tx1"/>
                </a:solidFill>
                <a:effectLst/>
                <a:latin typeface="+mn-lt"/>
                <a:ea typeface="+mn-ea"/>
                <a:cs typeface="+mn-cs"/>
              </a:rPr>
              <a:t>Oregon </a:t>
            </a:r>
            <a:r>
              <a:rPr lang="en-US" sz="1200" b="0" i="0" kern="1200" baseline="0" dirty="0" err="1">
                <a:solidFill>
                  <a:schemeClr val="tx1"/>
                </a:solidFill>
                <a:effectLst/>
                <a:latin typeface="+mn-lt"/>
                <a:ea typeface="+mn-ea"/>
                <a:cs typeface="+mn-cs"/>
              </a:rPr>
              <a:t>Dept</a:t>
            </a:r>
            <a:r>
              <a:rPr lang="en-US" sz="1200" b="0" i="0" kern="1200" baseline="0" dirty="0">
                <a:solidFill>
                  <a:schemeClr val="tx1"/>
                </a:solidFill>
                <a:effectLst/>
                <a:latin typeface="+mn-lt"/>
                <a:ea typeface="+mn-ea"/>
                <a:cs typeface="+mn-cs"/>
              </a:rPr>
              <a:t> of Transportation    https://commons.wikimedia.org/wiki/File:Beam_work_(7415281734).jpg</a:t>
            </a:r>
            <a:endParaRPr lang="en-US" dirty="0"/>
          </a:p>
          <a:p>
            <a:pPr marL="0" indent="0">
              <a:buNone/>
            </a:pPr>
            <a:endParaRPr dirty="0"/>
          </a:p>
        </p:txBody>
      </p:sp>
      <p:sp>
        <p:nvSpPr>
          <p:cNvPr id="239" name="Shape 239"/>
          <p:cNvSpPr>
            <a:spLocks noGrp="1" noRot="1" noChangeAspect="1"/>
          </p:cNvSpPr>
          <p:nvPr>
            <p:ph type="sldImg" idx="2"/>
          </p:nvPr>
        </p:nvSpPr>
        <p:spPr>
          <a:xfrm>
            <a:off x="2381250" y="725488"/>
            <a:ext cx="2438400"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488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83893"/>
            <a:ext cx="5852160" cy="5917158"/>
          </a:xfrm>
        </p:spPr>
        <p:txBody>
          <a:bodyPr/>
          <a:lstStyle/>
          <a:p>
            <a:r>
              <a:rPr lang="en-US" b="1" dirty="0"/>
              <a:t>Script: </a:t>
            </a:r>
            <a:r>
              <a:rPr lang="en-US" sz="1200" b="0" i="0" kern="1200" baseline="0" dirty="0">
                <a:solidFill>
                  <a:schemeClr val="tx1"/>
                </a:solidFill>
                <a:effectLst/>
                <a:latin typeface="+mn-lt"/>
                <a:ea typeface="+mn-ea"/>
                <a:cs typeface="+mn-cs"/>
              </a:rPr>
              <a:t>  This quick video reviews a scaffold accident that resulted in a worker’s death.  It walks through some of the details that were discovered in the accident investigation.   After the video, I want you to work with a partner (or 2), select one of the accidents on the list we were just looking at, and discuss how it could have happened – more on that later, for now let’s look at an example of how scaffold accidents happen.</a:t>
            </a:r>
          </a:p>
          <a:p>
            <a:r>
              <a:rPr lang="en-US" sz="1200" b="0" i="0" kern="1200" baseline="0" dirty="0">
                <a:solidFill>
                  <a:schemeClr val="tx1"/>
                </a:solidFill>
                <a:effectLst/>
                <a:latin typeface="+mn-lt"/>
                <a:ea typeface="+mn-ea"/>
                <a:cs typeface="+mn-cs"/>
              </a:rPr>
              <a:t>  </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Instructor Note: </a:t>
            </a:r>
            <a:r>
              <a:rPr lang="en-US" i="1" baseline="0" dirty="0"/>
              <a:t>This video (approx. 3 min) reviews the details that were factors in a particular scaffolding accident.  It is located at: https://www.osha.gov/dts/vtools/construction/scaffolding_fnl_eng_web.html and is available in English and Spanish</a:t>
            </a:r>
          </a:p>
          <a:p>
            <a:endParaRPr lang="en-US" i="1" baseline="0" dirty="0"/>
          </a:p>
          <a:p>
            <a:r>
              <a:rPr lang="en-US" i="1" baseline="0" dirty="0"/>
              <a:t>https://www.youtube.com/watch?v=-_HCde2jI34</a:t>
            </a:r>
          </a:p>
          <a:p>
            <a:endParaRPr lang="en-US" baseline="0"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853012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97540"/>
            <a:ext cx="5852160" cy="5903511"/>
          </a:xfrm>
        </p:spPr>
        <p:txBody>
          <a:bodyPr/>
          <a:lstStyle/>
          <a:p>
            <a:r>
              <a:rPr lang="en-US" b="1" dirty="0"/>
              <a:t>Script:  </a:t>
            </a:r>
            <a:r>
              <a:rPr lang="en-US" b="0" dirty="0"/>
              <a:t>Take out</a:t>
            </a:r>
            <a:r>
              <a:rPr lang="en-US" b="0" baseline="0" dirty="0"/>
              <a:t> your phones (or tablets, computers)  and go back to the Accident Search we were just looking at.   In groups of 2-4, select one of the accidents from the list and work together to create a story that might explain what happened.   If you click on “Summary </a:t>
            </a:r>
            <a:r>
              <a:rPr lang="en-US" b="0" baseline="0" dirty="0" err="1"/>
              <a:t>Nr</a:t>
            </a:r>
            <a:r>
              <a:rPr lang="en-US" b="0" baseline="0" dirty="0"/>
              <a:t>”  more information is often provided.  The questions on the screen will help guide your discussion.    I’m going to give you about 10 min to develop your story and then each group will have an opportunity to share.</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Instructor Note:  </a:t>
            </a:r>
            <a:r>
              <a:rPr lang="en-US" b="0" i="1" baseline="0" dirty="0"/>
              <a:t>This activity is meant to encourage participants to imagine the types of factors that could have contributed to the accident.  Some groups may need encouragement or idea prompts.  Ensure them that you are not looking for a “right” answer…..you just want to get them to think about the types of things that could go wrong .  Also -- there is an optional worksheet with the discussion questions included in the course materials.  You may elect to use the worksheet to help groups organize their stories about what might have happened.  </a:t>
            </a:r>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551929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701675" y="2483893"/>
            <a:ext cx="5607050" cy="5650457"/>
          </a:xfrm>
          <a:prstGeom prst="rect">
            <a:avLst/>
          </a:prstGeom>
          <a:noFill/>
          <a:ln>
            <a:noFill/>
          </a:ln>
        </p:spPr>
        <p:txBody>
          <a:bodyPr spcFirstLastPara="1" wrap="square" lIns="91302" tIns="91302" rIns="91302" bIns="91302" anchor="t" anchorCtr="0">
            <a:noAutofit/>
          </a:bodyPr>
          <a:lstStyle/>
          <a:p>
            <a:pPr marL="0" indent="0">
              <a:buNone/>
            </a:pPr>
            <a:r>
              <a:rPr lang="en-US" b="1" dirty="0"/>
              <a:t>Script:</a:t>
            </a:r>
            <a:r>
              <a:rPr lang="en-US" b="1" baseline="0" dirty="0"/>
              <a:t>  </a:t>
            </a:r>
            <a:r>
              <a:rPr lang="en-US" baseline="0" dirty="0"/>
              <a:t>In summary – Construction work is dangerous work and falling is a big concern. </a:t>
            </a:r>
            <a:r>
              <a:rPr lang="en-US" sz="1200" b="0" i="0" kern="1200" dirty="0">
                <a:solidFill>
                  <a:schemeClr val="tx1"/>
                </a:solidFill>
                <a:effectLst/>
                <a:latin typeface="+mn-lt"/>
                <a:ea typeface="+mn-ea"/>
                <a:cs typeface="+mn-cs"/>
              </a:rPr>
              <a:t>Every worker should be trained on how to recognize</a:t>
            </a:r>
            <a:r>
              <a:rPr lang="en-US" sz="1200" b="0" i="0" kern="1200" baseline="0" dirty="0">
                <a:solidFill>
                  <a:schemeClr val="tx1"/>
                </a:solidFill>
                <a:effectLst/>
                <a:latin typeface="+mn-lt"/>
                <a:ea typeface="+mn-ea"/>
                <a:cs typeface="+mn-cs"/>
              </a:rPr>
              <a:t> fall hazards and protect themselves through the correct use of equipment, including ladders, fall arrest systems and scaffolds</a:t>
            </a:r>
            <a:r>
              <a:rPr lang="en-US" sz="1200" b="0" i="0" kern="1200" dirty="0">
                <a:solidFill>
                  <a:schemeClr val="tx1"/>
                </a:solidFill>
                <a:effectLst/>
                <a:latin typeface="+mn-lt"/>
                <a:ea typeface="+mn-ea"/>
                <a:cs typeface="+mn-cs"/>
              </a:rPr>
              <a:t>.</a:t>
            </a:r>
          </a:p>
          <a:p>
            <a:pPr marL="0" indent="0">
              <a:buNone/>
            </a:pPr>
            <a:endParaRPr lang="en-US" sz="1200" b="0" i="0" kern="1200" dirty="0">
              <a:solidFill>
                <a:schemeClr val="tx1"/>
              </a:solidFill>
              <a:effectLst/>
              <a:latin typeface="+mn-lt"/>
              <a:ea typeface="+mn-ea"/>
              <a:cs typeface="+mn-cs"/>
            </a:endParaRPr>
          </a:p>
          <a:p>
            <a:pPr marL="0" indent="0">
              <a:buNone/>
            </a:pPr>
            <a:r>
              <a:rPr lang="en-US" sz="1200" b="1" i="0" kern="1200" dirty="0">
                <a:solidFill>
                  <a:schemeClr val="tx1"/>
                </a:solidFill>
                <a:effectLst/>
                <a:latin typeface="+mn-lt"/>
                <a:ea typeface="+mn-ea"/>
                <a:cs typeface="+mn-cs"/>
              </a:rPr>
              <a:t>Segue:</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Let’s review some key points with some questions.</a:t>
            </a:r>
            <a:endParaRPr lang="en-US" sz="1200" b="0" i="0" kern="1200" dirty="0">
              <a:solidFill>
                <a:schemeClr val="tx1"/>
              </a:solidFill>
              <a:effectLst/>
              <a:latin typeface="+mn-lt"/>
              <a:ea typeface="+mn-ea"/>
              <a:cs typeface="+mn-cs"/>
            </a:endParaRPr>
          </a:p>
          <a:p>
            <a:pPr marL="0" indent="0">
              <a:buNone/>
            </a:pPr>
            <a:endParaRPr lang="en-US" sz="1200" b="0" i="0" kern="1200" baseline="0" dirty="0">
              <a:solidFill>
                <a:schemeClr val="tx1"/>
              </a:solidFill>
              <a:effectLst/>
              <a:latin typeface="+mn-lt"/>
              <a:ea typeface="+mn-ea"/>
              <a:cs typeface="+mn-cs"/>
            </a:endParaRPr>
          </a:p>
          <a:p>
            <a:pPr marL="0" indent="0">
              <a:buNone/>
            </a:pPr>
            <a:r>
              <a:rPr lang="en-US" sz="1200" b="1" i="0" kern="1200" baseline="0" dirty="0">
                <a:solidFill>
                  <a:schemeClr val="tx1"/>
                </a:solidFill>
                <a:effectLst/>
                <a:latin typeface="+mn-lt"/>
                <a:ea typeface="+mn-ea"/>
                <a:cs typeface="+mn-cs"/>
              </a:rPr>
              <a:t>Instructor Note:   </a:t>
            </a:r>
            <a:r>
              <a:rPr lang="en-US" sz="1200" b="0" i="1" kern="1200" baseline="0" dirty="0">
                <a:solidFill>
                  <a:schemeClr val="tx1"/>
                </a:solidFill>
                <a:effectLst/>
                <a:latin typeface="+mn-lt"/>
                <a:ea typeface="+mn-ea"/>
                <a:cs typeface="+mn-cs"/>
              </a:rPr>
              <a:t>You may want to use the following review questions as either a more formal quiz or a more engaging (and competitive) game.</a:t>
            </a:r>
          </a:p>
          <a:p>
            <a:pPr marL="0" inden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Image Source:  </a:t>
            </a:r>
            <a:r>
              <a:rPr lang="en-US" sz="1200" b="0" i="0" kern="1200" baseline="0" dirty="0">
                <a:solidFill>
                  <a:schemeClr val="tx1"/>
                </a:solidFill>
                <a:effectLst/>
                <a:latin typeface="+mn-lt"/>
                <a:ea typeface="+mn-ea"/>
                <a:cs typeface="+mn-cs"/>
              </a:rPr>
              <a:t>Oregon </a:t>
            </a:r>
            <a:r>
              <a:rPr lang="en-US" sz="1200" b="0" i="0" kern="1200" baseline="0" dirty="0" err="1">
                <a:solidFill>
                  <a:schemeClr val="tx1"/>
                </a:solidFill>
                <a:effectLst/>
                <a:latin typeface="+mn-lt"/>
                <a:ea typeface="+mn-ea"/>
                <a:cs typeface="+mn-cs"/>
              </a:rPr>
              <a:t>Dept</a:t>
            </a:r>
            <a:r>
              <a:rPr lang="en-US" sz="1200" b="0" i="0" kern="1200" baseline="0" dirty="0">
                <a:solidFill>
                  <a:schemeClr val="tx1"/>
                </a:solidFill>
                <a:effectLst/>
                <a:latin typeface="+mn-lt"/>
                <a:ea typeface="+mn-ea"/>
                <a:cs typeface="+mn-cs"/>
              </a:rPr>
              <a:t> of </a:t>
            </a:r>
            <a:r>
              <a:rPr lang="en-US" sz="1200" b="0" i="0" kern="1200" baseline="0" dirty="0" err="1">
                <a:solidFill>
                  <a:schemeClr val="tx1"/>
                </a:solidFill>
                <a:effectLst/>
                <a:latin typeface="+mn-lt"/>
                <a:ea typeface="+mn-ea"/>
                <a:cs typeface="+mn-cs"/>
              </a:rPr>
              <a:t>Transporatation</a:t>
            </a:r>
            <a:r>
              <a:rPr lang="en-US" sz="1200" b="0" i="0" kern="1200" baseline="0" dirty="0">
                <a:solidFill>
                  <a:schemeClr val="tx1"/>
                </a:solidFill>
                <a:effectLst/>
                <a:latin typeface="+mn-lt"/>
                <a:ea typeface="+mn-ea"/>
                <a:cs typeface="+mn-cs"/>
              </a:rPr>
              <a:t>    https://commons.wikimedia.org/wiki/File:Beam_work_(7415281734).jpg</a:t>
            </a:r>
            <a:endParaRPr lang="en-US" dirty="0"/>
          </a:p>
          <a:p>
            <a:pPr marL="0" indent="0">
              <a:buNone/>
            </a:pPr>
            <a:endParaRPr lang="en-US" baseline="0" dirty="0"/>
          </a:p>
        </p:txBody>
      </p:sp>
      <p:sp>
        <p:nvSpPr>
          <p:cNvPr id="239" name="Shape 239"/>
          <p:cNvSpPr>
            <a:spLocks noGrp="1" noRot="1" noChangeAspect="1"/>
          </p:cNvSpPr>
          <p:nvPr>
            <p:ph type="sldImg" idx="2"/>
          </p:nvPr>
        </p:nvSpPr>
        <p:spPr>
          <a:xfrm>
            <a:off x="2286000" y="752475"/>
            <a:ext cx="2438400"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346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748454" y="2784144"/>
            <a:ext cx="5980899" cy="5757072"/>
          </a:xfrm>
          <a:prstGeom prst="rect">
            <a:avLst/>
          </a:prstGeom>
          <a:noFill/>
          <a:ln>
            <a:noFill/>
          </a:ln>
        </p:spPr>
        <p:txBody>
          <a:bodyPr spcFirstLastPara="1" wrap="square" lIns="96515" tIns="96515" rIns="96515" bIns="96515" anchor="t" anchorCtr="0">
            <a:noAutofit/>
          </a:bodyPr>
          <a:lstStyle/>
          <a:p>
            <a:r>
              <a:rPr lang="en-US" b="1" dirty="0"/>
              <a:t>Module</a:t>
            </a:r>
            <a:r>
              <a:rPr lang="en-US" b="1" baseline="0" dirty="0"/>
              <a:t> Title Slide:  </a:t>
            </a:r>
            <a:r>
              <a:rPr lang="en-US" baseline="0" dirty="0"/>
              <a:t>Review</a:t>
            </a:r>
          </a:p>
          <a:p>
            <a:endParaRPr lang="en-US" baseline="0" dirty="0"/>
          </a:p>
          <a:p>
            <a:r>
              <a:rPr lang="en-US" baseline="0" dirty="0"/>
              <a:t>Image Source:  Presenter Media</a:t>
            </a:r>
          </a:p>
          <a:p>
            <a:endParaRPr dirty="0"/>
          </a:p>
        </p:txBody>
      </p:sp>
      <p:sp>
        <p:nvSpPr>
          <p:cNvPr id="362" name="Shape 362"/>
          <p:cNvSpPr>
            <a:spLocks noGrp="1" noRot="1" noChangeAspect="1"/>
          </p:cNvSpPr>
          <p:nvPr>
            <p:ph type="sldImg" idx="2"/>
          </p:nvPr>
        </p:nvSpPr>
        <p:spPr>
          <a:xfrm>
            <a:off x="2519363" y="879475"/>
            <a:ext cx="2438400" cy="13716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42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56597"/>
            <a:ext cx="5852160" cy="5944454"/>
          </a:xfrm>
        </p:spPr>
        <p:txBody>
          <a:bodyPr/>
          <a:lstStyle/>
          <a:p>
            <a:r>
              <a:rPr lang="en-US" b="1" dirty="0"/>
              <a:t>Instructor</a:t>
            </a:r>
            <a:r>
              <a:rPr lang="en-US" b="1" baseline="0" dirty="0"/>
              <a:t> Note:   </a:t>
            </a:r>
            <a:r>
              <a:rPr lang="en-US" i="1" baseline="0" dirty="0"/>
              <a:t>Read the question, allow time for response and click the word “Answer” to reveal the correct answer.</a:t>
            </a:r>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t>34</a:t>
            </a:fld>
            <a:endParaRPr lang="en-US"/>
          </a:p>
        </p:txBody>
      </p:sp>
    </p:spTree>
    <p:extLst>
      <p:ext uri="{BB962C8B-B14F-4D97-AF65-F5344CB8AC3E}">
        <p14:creationId xmlns:p14="http://schemas.microsoft.com/office/powerpoint/2010/main" val="1999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681038"/>
            <a:ext cx="2438400" cy="1371600"/>
          </a:xfrm>
        </p:spPr>
      </p:sp>
      <p:sp>
        <p:nvSpPr>
          <p:cNvPr id="3" name="Notes Placeholder 2"/>
          <p:cNvSpPr>
            <a:spLocks noGrp="1"/>
          </p:cNvSpPr>
          <p:nvPr>
            <p:ph type="body" idx="1"/>
          </p:nvPr>
        </p:nvSpPr>
        <p:spPr>
          <a:xfrm>
            <a:off x="731520" y="2634018"/>
            <a:ext cx="5852160" cy="5767033"/>
          </a:xfrm>
        </p:spPr>
        <p:txBody>
          <a:bodyPr/>
          <a:lstStyle/>
          <a:p>
            <a:r>
              <a:rPr lang="en-US" b="1" dirty="0"/>
              <a:t>Instructor</a:t>
            </a:r>
            <a:r>
              <a:rPr lang="en-US" b="1" baseline="0" dirty="0"/>
              <a:t> Note:   </a:t>
            </a:r>
            <a:r>
              <a:rPr lang="en-US" i="1" baseline="0" dirty="0"/>
              <a:t>Read the question, allow time for response and click the word “Answer” to reveal the correct answer.</a:t>
            </a:r>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t>35</a:t>
            </a:fld>
            <a:endParaRPr lang="en-US"/>
          </a:p>
        </p:txBody>
      </p:sp>
    </p:spTree>
    <p:extLst>
      <p:ext uri="{BB962C8B-B14F-4D97-AF65-F5344CB8AC3E}">
        <p14:creationId xmlns:p14="http://schemas.microsoft.com/office/powerpoint/2010/main" val="272103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674961"/>
            <a:ext cx="5852160" cy="5726090"/>
          </a:xfrm>
        </p:spPr>
        <p:txBody>
          <a:bodyPr/>
          <a:lstStyle/>
          <a:p>
            <a:r>
              <a:rPr lang="en-US" b="1" dirty="0"/>
              <a:t>Instructor</a:t>
            </a:r>
            <a:r>
              <a:rPr lang="en-US" b="1" baseline="0" dirty="0"/>
              <a:t> Note:   </a:t>
            </a:r>
            <a:r>
              <a:rPr lang="en-US" i="1" u="none" baseline="0" dirty="0"/>
              <a:t>Read the question, allow time for response and click the word “Answer” to reveal the correct answer.</a:t>
            </a:r>
            <a:endParaRPr lang="en-US" i="1" u="none" dirty="0"/>
          </a:p>
        </p:txBody>
      </p:sp>
      <p:sp>
        <p:nvSpPr>
          <p:cNvPr id="4" name="Slide Number Placeholder 3"/>
          <p:cNvSpPr>
            <a:spLocks noGrp="1"/>
          </p:cNvSpPr>
          <p:nvPr>
            <p:ph type="sldNum" sz="quarter" idx="10"/>
          </p:nvPr>
        </p:nvSpPr>
        <p:spPr/>
        <p:txBody>
          <a:bodyPr/>
          <a:lstStyle/>
          <a:p>
            <a:fld id="{F3F5A34E-2E8B-4538-A455-664B24B6FED7}" type="slidenum">
              <a:rPr lang="en-US" smtClean="0"/>
              <a:t>36</a:t>
            </a:fld>
            <a:endParaRPr lang="en-US"/>
          </a:p>
        </p:txBody>
      </p:sp>
    </p:spTree>
    <p:extLst>
      <p:ext uri="{BB962C8B-B14F-4D97-AF65-F5344CB8AC3E}">
        <p14:creationId xmlns:p14="http://schemas.microsoft.com/office/powerpoint/2010/main" val="1781087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79427"/>
            <a:ext cx="5852160" cy="5821624"/>
          </a:xfrm>
        </p:spPr>
        <p:txBody>
          <a:bodyPr/>
          <a:lstStyle/>
          <a:p>
            <a:r>
              <a:rPr lang="en-US" b="1" dirty="0"/>
              <a:t>Instructor</a:t>
            </a:r>
            <a:r>
              <a:rPr lang="en-US" b="1" baseline="0" dirty="0"/>
              <a:t> Note:   </a:t>
            </a:r>
            <a:r>
              <a:rPr lang="en-US" i="1" baseline="0" dirty="0"/>
              <a:t>Read the question, allow time for response and click the word “Answer” to reveal the correct answer.</a:t>
            </a:r>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t>37</a:t>
            </a:fld>
            <a:endParaRPr lang="en-US"/>
          </a:p>
        </p:txBody>
      </p:sp>
    </p:spTree>
    <p:extLst>
      <p:ext uri="{BB962C8B-B14F-4D97-AF65-F5344CB8AC3E}">
        <p14:creationId xmlns:p14="http://schemas.microsoft.com/office/powerpoint/2010/main" val="3206598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65779"/>
            <a:ext cx="5852160" cy="5835272"/>
          </a:xfrm>
        </p:spPr>
        <p:txBody>
          <a:bodyPr/>
          <a:lstStyle/>
          <a:p>
            <a:r>
              <a:rPr lang="en-US" b="1" dirty="0"/>
              <a:t>Instructor</a:t>
            </a:r>
            <a:r>
              <a:rPr lang="en-US" b="1" baseline="0" dirty="0"/>
              <a:t> Note:   </a:t>
            </a:r>
            <a:r>
              <a:rPr lang="en-US" i="1" baseline="0" dirty="0"/>
              <a:t>Read the question, allow time for response and click the word “Answer” to reveal the correct answer.</a:t>
            </a:r>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t>38</a:t>
            </a:fld>
            <a:endParaRPr lang="en-US"/>
          </a:p>
        </p:txBody>
      </p:sp>
    </p:spTree>
    <p:extLst>
      <p:ext uri="{BB962C8B-B14F-4D97-AF65-F5344CB8AC3E}">
        <p14:creationId xmlns:p14="http://schemas.microsoft.com/office/powerpoint/2010/main" val="2913204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483893"/>
            <a:ext cx="5852160" cy="5917158"/>
          </a:xfrm>
        </p:spPr>
        <p:txBody>
          <a:bodyPr/>
          <a:lstStyle/>
          <a:p>
            <a:r>
              <a:rPr lang="en-US" b="1" dirty="0"/>
              <a:t>Instructor</a:t>
            </a:r>
            <a:r>
              <a:rPr lang="en-US" b="1" baseline="0" dirty="0"/>
              <a:t> Note:   </a:t>
            </a:r>
            <a:r>
              <a:rPr lang="en-US" i="1" baseline="0" dirty="0"/>
              <a:t>Read the question, allow time for response and click the word “Answer” to reveal the correct answer.</a:t>
            </a:r>
            <a:endParaRPr lang="en-US" i="1" dirty="0"/>
          </a:p>
        </p:txBody>
      </p:sp>
      <p:sp>
        <p:nvSpPr>
          <p:cNvPr id="4" name="Slide Number Placeholder 3"/>
          <p:cNvSpPr>
            <a:spLocks noGrp="1"/>
          </p:cNvSpPr>
          <p:nvPr>
            <p:ph type="sldNum" sz="quarter" idx="10"/>
          </p:nvPr>
        </p:nvSpPr>
        <p:spPr/>
        <p:txBody>
          <a:bodyPr/>
          <a:lstStyle/>
          <a:p>
            <a:fld id="{F3F5A34E-2E8B-4538-A455-664B24B6FED7}" type="slidenum">
              <a:rPr lang="en-US" smtClean="0"/>
              <a:t>39</a:t>
            </a:fld>
            <a:endParaRPr lang="en-US"/>
          </a:p>
        </p:txBody>
      </p:sp>
    </p:spTree>
    <p:extLst>
      <p:ext uri="{BB962C8B-B14F-4D97-AF65-F5344CB8AC3E}">
        <p14:creationId xmlns:p14="http://schemas.microsoft.com/office/powerpoint/2010/main" val="229485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2286000" y="671513"/>
            <a:ext cx="2438400" cy="1371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Shape 245"/>
          <p:cNvSpPr txBox="1">
            <a:spLocks noGrp="1"/>
          </p:cNvSpPr>
          <p:nvPr>
            <p:ph type="body" idx="1"/>
          </p:nvPr>
        </p:nvSpPr>
        <p:spPr>
          <a:xfrm>
            <a:off x="701675" y="2565779"/>
            <a:ext cx="5607050" cy="5568571"/>
          </a:xfrm>
          <a:prstGeom prst="rect">
            <a:avLst/>
          </a:prstGeom>
          <a:noFill/>
          <a:ln>
            <a:noFill/>
          </a:ln>
        </p:spPr>
        <p:txBody>
          <a:bodyPr spcFirstLastPara="1" wrap="square" lIns="91302" tIns="45651" rIns="91302" bIns="45651" anchor="t" anchorCtr="0">
            <a:noAutofit/>
          </a:bodyPr>
          <a:lstStyle/>
          <a:p>
            <a:r>
              <a:rPr lang="en" sz="1200" b="1" dirty="0">
                <a:solidFill>
                  <a:schemeClr val="dk1"/>
                </a:solidFill>
                <a:latin typeface="Calibri"/>
                <a:ea typeface="Calibri"/>
                <a:cs typeface="Calibri"/>
                <a:sym typeface="Calibri"/>
              </a:rPr>
              <a:t>S</a:t>
            </a:r>
            <a:r>
              <a:rPr lang="en-US" sz="1200" b="1" dirty="0">
                <a:solidFill>
                  <a:schemeClr val="dk1"/>
                </a:solidFill>
                <a:latin typeface="Calibri"/>
                <a:ea typeface="Calibri"/>
                <a:cs typeface="Calibri"/>
                <a:sym typeface="Calibri"/>
              </a:rPr>
              <a:t>c</a:t>
            </a:r>
            <a:r>
              <a:rPr lang="en" sz="1200" b="1" dirty="0">
                <a:solidFill>
                  <a:schemeClr val="dk1"/>
                </a:solidFill>
                <a:latin typeface="Calibri"/>
                <a:ea typeface="Calibri"/>
                <a:cs typeface="Calibri"/>
                <a:sym typeface="Calibri"/>
              </a:rPr>
              <a:t>ript:</a:t>
            </a:r>
            <a:r>
              <a:rPr lang="en" sz="1200" b="1" baseline="0" dirty="0">
                <a:solidFill>
                  <a:schemeClr val="dk1"/>
                </a:solidFill>
                <a:latin typeface="Calibri"/>
                <a:ea typeface="Calibri"/>
                <a:cs typeface="Calibri"/>
                <a:sym typeface="Calibri"/>
              </a:rPr>
              <a:t>  </a:t>
            </a:r>
            <a:r>
              <a:rPr lang="en-US" sz="1200" b="0" i="0" kern="1200" dirty="0">
                <a:solidFill>
                  <a:schemeClr val="tx1"/>
                </a:solidFill>
                <a:effectLst/>
                <a:latin typeface="+mn-lt"/>
                <a:ea typeface="+mn-ea"/>
                <a:cs typeface="+mn-cs"/>
              </a:rPr>
              <a:t>The 4 most common</a:t>
            </a:r>
            <a:r>
              <a:rPr lang="en-US" sz="1200" b="0" i="0" kern="1200" baseline="0" dirty="0">
                <a:solidFill>
                  <a:schemeClr val="tx1"/>
                </a:solidFill>
                <a:effectLst/>
                <a:latin typeface="+mn-lt"/>
                <a:ea typeface="+mn-ea"/>
                <a:cs typeface="+mn-cs"/>
              </a:rPr>
              <a:t> hazards on a construction site</a:t>
            </a:r>
            <a:r>
              <a:rPr lang="en-US" sz="1200" b="0" i="0" kern="1200" dirty="0">
                <a:solidFill>
                  <a:schemeClr val="tx1"/>
                </a:solidFill>
                <a:effectLst/>
                <a:latin typeface="+mn-lt"/>
                <a:ea typeface="+mn-ea"/>
                <a:cs typeface="+mn-cs"/>
              </a:rPr>
              <a:t> are falls, followed by struck by object, electrocution, and caught-in/between.  These "Fatal Four" were responsible for more than half (63.7%) the </a:t>
            </a:r>
            <a:r>
              <a:rPr lang="en-US" sz="1200" b="0" i="0" u="none" strike="noStrike" kern="1200" dirty="0">
                <a:solidFill>
                  <a:schemeClr val="tx1"/>
                </a:solidFill>
                <a:effectLst/>
                <a:latin typeface="+mn-lt"/>
                <a:ea typeface="+mn-ea"/>
                <a:cs typeface="+mn-cs"/>
                <a:hlinkClick r:id="rId3" tooltip="Fatal occupational injuries by selected characteristics, 2003-2014 - PDF"/>
              </a:rPr>
              <a:t>construction worker deaths in 2016</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BLS report)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Falls — 384 out of 991 total deaths in construction in CY 2016 (38.7%)</a:t>
            </a:r>
          </a:p>
          <a:p>
            <a:r>
              <a:rPr lang="en-US" sz="1200" b="0" i="0" kern="1200" dirty="0">
                <a:solidFill>
                  <a:schemeClr val="tx1"/>
                </a:solidFill>
                <a:effectLst/>
                <a:latin typeface="+mn-lt"/>
                <a:ea typeface="+mn-ea"/>
                <a:cs typeface="+mn-cs"/>
              </a:rPr>
              <a:t>Struck by Object - 93 (9.4%)</a:t>
            </a:r>
          </a:p>
          <a:p>
            <a:r>
              <a:rPr lang="en-US" sz="1200" b="0" i="0" kern="1200" dirty="0">
                <a:solidFill>
                  <a:schemeClr val="tx1"/>
                </a:solidFill>
                <a:effectLst/>
                <a:latin typeface="+mn-lt"/>
                <a:ea typeface="+mn-ea"/>
                <a:cs typeface="+mn-cs"/>
              </a:rPr>
              <a:t>Electrocutions - 82 (8.3%)</a:t>
            </a:r>
          </a:p>
          <a:p>
            <a:r>
              <a:rPr lang="en-US" sz="1200" b="0" i="0" kern="1200" dirty="0">
                <a:solidFill>
                  <a:schemeClr val="tx1"/>
                </a:solidFill>
                <a:effectLst/>
                <a:latin typeface="+mn-lt"/>
                <a:ea typeface="+mn-ea"/>
                <a:cs typeface="+mn-cs"/>
              </a:rPr>
              <a:t>Caught-in/between* - 72 (7.3%)</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category includes construction workers killed when caught-in or compressed by equipment or objects, and struck, caught, or crushed in collapsing structure, equipment, or material)</a:t>
            </a:r>
          </a:p>
          <a:p>
            <a:pPr marL="0" indent="0">
              <a:buNone/>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mn-lt"/>
                <a:ea typeface="+mn-ea"/>
                <a:cs typeface="+mn-cs"/>
              </a:rPr>
              <a:t>Eliminating the Fatal Four would save more than</a:t>
            </a:r>
            <a:r>
              <a:rPr lang="en-US" sz="1400" b="1" i="0" kern="1200" baseline="0" dirty="0">
                <a:solidFill>
                  <a:schemeClr val="tx1"/>
                </a:solidFill>
                <a:effectLst/>
                <a:latin typeface="+mn-lt"/>
                <a:ea typeface="+mn-ea"/>
                <a:cs typeface="+mn-cs"/>
              </a:rPr>
              <a:t> 600 </a:t>
            </a:r>
            <a:r>
              <a:rPr lang="en-US" sz="1400" b="1" i="0" kern="1200" dirty="0">
                <a:solidFill>
                  <a:schemeClr val="tx1"/>
                </a:solidFill>
                <a:effectLst/>
                <a:latin typeface="+mn-lt"/>
                <a:ea typeface="+mn-ea"/>
                <a:cs typeface="+mn-cs"/>
              </a:rPr>
              <a:t>workers' lives in America every year</a:t>
            </a:r>
            <a:r>
              <a:rPr lang="en-US" sz="1400" b="0" i="0" kern="1200" dirty="0">
                <a:solidFill>
                  <a:schemeClr val="tx1"/>
                </a:solidFill>
                <a:effectLst/>
                <a:latin typeface="+mn-lt"/>
                <a:ea typeface="+mn-ea"/>
                <a:cs typeface="+mn-cs"/>
              </a:rPr>
              <a:t>.</a:t>
            </a:r>
          </a:p>
          <a:p>
            <a:pPr marL="0" indent="0">
              <a:buNone/>
            </a:pPr>
            <a:endParaRPr sz="1400" dirty="0"/>
          </a:p>
        </p:txBody>
      </p:sp>
      <p:sp>
        <p:nvSpPr>
          <p:cNvPr id="246" name="Shape 246"/>
          <p:cNvSpPr txBox="1">
            <a:spLocks noGrp="1"/>
          </p:cNvSpPr>
          <p:nvPr>
            <p:ph type="sldNum" idx="12"/>
          </p:nvPr>
        </p:nvSpPr>
        <p:spPr>
          <a:xfrm>
            <a:off x="3970338" y="8829675"/>
            <a:ext cx="3038475" cy="466725"/>
          </a:xfrm>
          <a:prstGeom prst="rect">
            <a:avLst/>
          </a:prstGeom>
          <a:noFill/>
          <a:ln>
            <a:noFill/>
          </a:ln>
        </p:spPr>
        <p:txBody>
          <a:bodyPr spcFirstLastPara="1" wrap="square" lIns="91302" tIns="45651" rIns="91302" bIns="45651" anchor="b" anchorCtr="0">
            <a:noAutofit/>
          </a:bodyPr>
          <a:lstStyle/>
          <a:p>
            <a:pPr algn="r"/>
            <a:fld id="{00000000-1234-1234-1234-123412341234}" type="slidenum">
              <a:rPr lang="en" sz="1200">
                <a:solidFill>
                  <a:schemeClr val="dk1"/>
                </a:solidFill>
                <a:latin typeface="Calibri"/>
                <a:ea typeface="Calibri"/>
                <a:cs typeface="Calibri"/>
                <a:sym typeface="Calibri"/>
              </a:rPr>
              <a:pPr algn="r"/>
              <a:t>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91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52131"/>
            <a:ext cx="5852160" cy="5848920"/>
          </a:xfrm>
        </p:spPr>
        <p:txBody>
          <a:bodyPr/>
          <a:lstStyle/>
          <a:p>
            <a:r>
              <a:rPr lang="en-US" b="1" dirty="0"/>
              <a:t>Script:  </a:t>
            </a:r>
            <a:r>
              <a:rPr lang="en-US" b="0" dirty="0"/>
              <a:t>When it comes to workplace injuries and illnesses,</a:t>
            </a:r>
            <a:r>
              <a:rPr lang="en-US" b="0" baseline="0" dirty="0"/>
              <a:t> younger workers are at greater risk than older workers.  </a:t>
            </a:r>
            <a:r>
              <a:rPr lang="en-US" b="0" dirty="0"/>
              <a:t>Information</a:t>
            </a:r>
            <a:r>
              <a:rPr lang="en-US" b="0" baseline="0" dirty="0"/>
              <a:t> provided on OSHA’s website, indicates that in 2014, th</a:t>
            </a:r>
            <a:r>
              <a:rPr lang="en-US" b="0" dirty="0"/>
              <a:t>e injury rate for workers under age 25 was approximately two times higher than for workers 25 years and older, based on emergency room data.  </a:t>
            </a:r>
          </a:p>
          <a:p>
            <a:endParaRPr lang="en-US" b="0" dirty="0"/>
          </a:p>
          <a:p>
            <a:r>
              <a:rPr lang="en-US" b="1" dirty="0"/>
              <a:t>Pose the question:  </a:t>
            </a:r>
            <a:r>
              <a:rPr lang="en-US" b="0" dirty="0"/>
              <a:t>Why do you think</a:t>
            </a:r>
            <a:r>
              <a:rPr lang="en-US" b="0" baseline="0" dirty="0"/>
              <a:t> that’s the case?    Allow time for ideas and discussion.  Possible answers could include:</a:t>
            </a:r>
          </a:p>
          <a:p>
            <a:pPr marL="171450" indent="-171450">
              <a:buFont typeface="Arial" panose="020B0604020202020204" pitchFamily="34" charset="0"/>
              <a:buChar char="•"/>
            </a:pPr>
            <a:r>
              <a:rPr lang="en-US" b="0" baseline="0" dirty="0"/>
              <a:t>Younger workers might be doing the more physically demanding or even more dangerous tasks</a:t>
            </a:r>
          </a:p>
          <a:p>
            <a:pPr marL="171450" indent="-171450">
              <a:buFont typeface="Arial" panose="020B0604020202020204" pitchFamily="34" charset="0"/>
              <a:buChar char="•"/>
            </a:pPr>
            <a:r>
              <a:rPr lang="en-US" b="0" baseline="0" dirty="0"/>
              <a:t>Older workers might be in the more supervisory positions.</a:t>
            </a:r>
          </a:p>
          <a:p>
            <a:pPr marL="171450" indent="-171450">
              <a:buFont typeface="Arial" panose="020B0604020202020204" pitchFamily="34" charset="0"/>
              <a:buChar char="•"/>
            </a:pPr>
            <a:r>
              <a:rPr lang="en-US" b="0" baseline="0" dirty="0"/>
              <a:t>Older workers have more experience, have learned from their mistakes.</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1" baseline="0" dirty="0"/>
              <a:t>Instructor note:  </a:t>
            </a:r>
            <a:r>
              <a:rPr lang="en-US" b="0" i="1" baseline="0" dirty="0"/>
              <a:t>Make sure the conversation ends with an emphasis on the fact that regardless of the reasons, younger workers experience more injuries and those injuries can impact them for the rest of their lives.</a:t>
            </a:r>
            <a:endParaRPr lang="en-US" b="0" i="1" dirty="0"/>
          </a:p>
          <a:p>
            <a:endParaRPr lang="en-US" b="0" dirty="0"/>
          </a:p>
          <a:p>
            <a:r>
              <a:rPr lang="en-US" b="1" dirty="0"/>
              <a:t>Image Source:</a:t>
            </a:r>
            <a:r>
              <a:rPr lang="en-US" b="1" baseline="0" dirty="0"/>
              <a:t>  </a:t>
            </a:r>
            <a:r>
              <a:rPr lang="en-US" b="0" baseline="0" dirty="0"/>
              <a:t>Presentermedia.com</a:t>
            </a:r>
          </a:p>
          <a:p>
            <a:r>
              <a:rPr lang="en-US" b="0" baseline="0" dirty="0"/>
              <a:t>https://www.presentermedia.com/index.php?target=closeup&amp;id=2121&amp;categoryid=133&amp;maincat=clipart</a:t>
            </a:r>
            <a:br>
              <a:rPr lang="en-US" b="0" dirty="0"/>
            </a:br>
            <a:endParaRPr lang="en-US" dirty="0"/>
          </a:p>
        </p:txBody>
      </p:sp>
      <p:sp>
        <p:nvSpPr>
          <p:cNvPr id="4" name="Slide Number Placeholder 3"/>
          <p:cNvSpPr>
            <a:spLocks noGrp="1"/>
          </p:cNvSpPr>
          <p:nvPr>
            <p:ph type="sldNum" sz="quarter" idx="10"/>
          </p:nvPr>
        </p:nvSpPr>
        <p:spPr/>
        <p:txBody>
          <a:bodyPr/>
          <a:lstStyle/>
          <a:p>
            <a:fld id="{71279118-C45B-48C5-932C-84717C140AC8}" type="slidenum">
              <a:rPr lang="en-US" smtClean="0"/>
              <a:t>5</a:t>
            </a:fld>
            <a:endParaRPr lang="en-US"/>
          </a:p>
        </p:txBody>
      </p:sp>
    </p:spTree>
    <p:extLst>
      <p:ext uri="{BB962C8B-B14F-4D97-AF65-F5344CB8AC3E}">
        <p14:creationId xmlns:p14="http://schemas.microsoft.com/office/powerpoint/2010/main" val="125991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2000"/>
            <a:ext cx="2438400" cy="1371600"/>
          </a:xfrm>
        </p:spPr>
      </p:sp>
      <p:sp>
        <p:nvSpPr>
          <p:cNvPr id="3" name="Notes Placeholder 2"/>
          <p:cNvSpPr>
            <a:spLocks noGrp="1"/>
          </p:cNvSpPr>
          <p:nvPr>
            <p:ph type="body" idx="1"/>
          </p:nvPr>
        </p:nvSpPr>
        <p:spPr>
          <a:xfrm>
            <a:off x="731520" y="2565779"/>
            <a:ext cx="5852160" cy="5835272"/>
          </a:xfrm>
        </p:spPr>
        <p:txBody>
          <a:bodyPr/>
          <a:lstStyle/>
          <a:p>
            <a:r>
              <a:rPr lang="en-US" sz="1200" b="1" i="0" kern="1200" dirty="0">
                <a:solidFill>
                  <a:schemeClr val="tx1"/>
                </a:solidFill>
                <a:effectLst/>
                <a:latin typeface="+mn-lt"/>
                <a:ea typeface="+mn-ea"/>
                <a:cs typeface="+mn-cs"/>
              </a:rPr>
              <a:t>Script:  </a:t>
            </a:r>
            <a:r>
              <a:rPr lang="en-US" sz="1200" b="0" i="0" kern="1200" dirty="0">
                <a:solidFill>
                  <a:schemeClr val="tx1"/>
                </a:solidFill>
                <a:effectLst/>
                <a:latin typeface="+mn-lt"/>
                <a:ea typeface="+mn-ea"/>
                <a:cs typeface="+mn-cs"/>
              </a:rPr>
              <a:t>This is another</a:t>
            </a:r>
            <a:r>
              <a:rPr lang="en-US" sz="1200" b="0" i="0" kern="1200" baseline="0" dirty="0">
                <a:solidFill>
                  <a:schemeClr val="tx1"/>
                </a:solidFill>
                <a:effectLst/>
                <a:latin typeface="+mn-lt"/>
                <a:ea typeface="+mn-ea"/>
                <a:cs typeface="+mn-cs"/>
              </a:rPr>
              <a:t> way to look at the same detail – Workers aged 15-24 are approximately twice as likely to be injured on the job.</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Instructor Note:  </a:t>
            </a:r>
            <a:r>
              <a:rPr lang="en-US" sz="1200" b="0" i="1" kern="1200" baseline="0" dirty="0">
                <a:solidFill>
                  <a:schemeClr val="tx1"/>
                </a:solidFill>
                <a:effectLst/>
                <a:latin typeface="+mn-lt"/>
                <a:ea typeface="+mn-ea"/>
                <a:cs typeface="+mn-cs"/>
              </a:rPr>
              <a:t>There are animations on this slide.  Click to reveal numbers and arrows.</a:t>
            </a: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Additional Information:</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Rates of Work-Related Injuries and Illnesses Treated in Emergency Departments by Age Group, United States, 2014</a:t>
            </a:r>
            <a:br>
              <a:rPr lang="en-US" sz="1200" b="0" i="1"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This graph shows rates for work-related nonfatal injuries and illnesses treated in emergency departments by age group in the United States for 2014. The highest rate is seen for workers 18 to 24 years of age, with a rate of 3.4 injuries and illnesses per 100 fulltime equivalents. The next highest rate is seen for workers 15 to 17 years of age, with a rate of 3.0 injuries and illnesses per 100 fulltime equivalents. Rates decline for older age groups from a rate of 2.4 injuries and illnesses per 100 fulltime equivalents for workers 25 to 34 years of age to a rate of 1.3 for workers 65 years and older.(Source: National Electronic Injury Surveillance System (NEISS)- NIOSH Work Supplement.)</a:t>
            </a:r>
          </a:p>
          <a:p>
            <a:br>
              <a:rPr lang="en-US" i="1" dirty="0"/>
            </a:br>
            <a:endParaRPr lang="en-US" i="1" dirty="0"/>
          </a:p>
        </p:txBody>
      </p:sp>
      <p:sp>
        <p:nvSpPr>
          <p:cNvPr id="4" name="Slide Number Placeholder 3"/>
          <p:cNvSpPr>
            <a:spLocks noGrp="1"/>
          </p:cNvSpPr>
          <p:nvPr>
            <p:ph type="sldNum" sz="quarter" idx="10"/>
          </p:nvPr>
        </p:nvSpPr>
        <p:spPr/>
        <p:txBody>
          <a:bodyPr/>
          <a:lstStyle/>
          <a:p>
            <a:fld id="{71279118-C45B-48C5-932C-84717C140AC8}" type="slidenum">
              <a:rPr lang="en-US" smtClean="0"/>
              <a:t>6</a:t>
            </a:fld>
            <a:endParaRPr lang="en-US"/>
          </a:p>
        </p:txBody>
      </p:sp>
    </p:spTree>
    <p:extLst>
      <p:ext uri="{BB962C8B-B14F-4D97-AF65-F5344CB8AC3E}">
        <p14:creationId xmlns:p14="http://schemas.microsoft.com/office/powerpoint/2010/main" val="238631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2286000" y="738188"/>
            <a:ext cx="2438400" cy="1371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838153" y="2590181"/>
            <a:ext cx="5607050" cy="3660775"/>
          </a:xfrm>
          <a:prstGeom prst="rect">
            <a:avLst/>
          </a:prstGeom>
          <a:noFill/>
          <a:ln>
            <a:noFill/>
          </a:ln>
        </p:spPr>
        <p:txBody>
          <a:bodyPr spcFirstLastPara="1" wrap="square" lIns="91302" tIns="45651" rIns="91302" bIns="45651" anchor="t" anchorCtr="0">
            <a:noAutofit/>
          </a:bodyPr>
          <a:lstStyle/>
          <a:p>
            <a:pPr lvl="0"/>
            <a:r>
              <a:rPr lang="en-US" b="1" dirty="0">
                <a:sym typeface="Calibri"/>
              </a:rPr>
              <a:t>Script:   </a:t>
            </a:r>
            <a:r>
              <a:rPr lang="en-US" dirty="0">
                <a:sym typeface="Calibri"/>
              </a:rPr>
              <a:t>If we look at the types</a:t>
            </a:r>
            <a:r>
              <a:rPr lang="en-US" baseline="0" dirty="0">
                <a:sym typeface="Calibri"/>
              </a:rPr>
              <a:t> of workers dying as a result of job-related accidents, we quickly discover that construction work is indeed dangerous work!  One out of every 5 job-related deaths is a construction worker.</a:t>
            </a:r>
            <a:r>
              <a:rPr lang="en-US" dirty="0">
                <a:sym typeface="Calibri"/>
              </a:rPr>
              <a:t>.   </a:t>
            </a:r>
          </a:p>
        </p:txBody>
      </p:sp>
      <p:sp>
        <p:nvSpPr>
          <p:cNvPr id="208" name="Shape 208"/>
          <p:cNvSpPr txBox="1">
            <a:spLocks noGrp="1"/>
          </p:cNvSpPr>
          <p:nvPr>
            <p:ph type="sldNum" idx="12"/>
          </p:nvPr>
        </p:nvSpPr>
        <p:spPr>
          <a:xfrm>
            <a:off x="3970338" y="8829675"/>
            <a:ext cx="3038475" cy="466725"/>
          </a:xfrm>
          <a:prstGeom prst="rect">
            <a:avLst/>
          </a:prstGeom>
          <a:noFill/>
          <a:ln>
            <a:noFill/>
          </a:ln>
        </p:spPr>
        <p:txBody>
          <a:bodyPr spcFirstLastPara="1" wrap="square" lIns="91302" tIns="45651" rIns="91302" bIns="45651" anchor="b" anchorCtr="0">
            <a:noAutofit/>
          </a:bodyPr>
          <a:lstStyle/>
          <a:p>
            <a:pPr algn="r"/>
            <a:fld id="{00000000-1234-1234-1234-123412341234}" type="slidenum">
              <a:rPr lang="en" sz="1200">
                <a:solidFill>
                  <a:schemeClr val="dk1"/>
                </a:solidFill>
                <a:latin typeface="Calibri"/>
                <a:ea typeface="Calibri"/>
                <a:cs typeface="Calibri"/>
                <a:sym typeface="Calibri"/>
              </a:rPr>
              <a:pPr algn="r"/>
              <a:t>7</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24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2286000" y="793750"/>
            <a:ext cx="2438400" cy="13716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Shape 199"/>
          <p:cNvSpPr txBox="1">
            <a:spLocks noGrp="1"/>
          </p:cNvSpPr>
          <p:nvPr>
            <p:ph type="body" idx="1"/>
          </p:nvPr>
        </p:nvSpPr>
        <p:spPr>
          <a:xfrm>
            <a:off x="865448" y="2672070"/>
            <a:ext cx="5607050" cy="3660775"/>
          </a:xfrm>
          <a:prstGeom prst="rect">
            <a:avLst/>
          </a:prstGeom>
          <a:noFill/>
          <a:ln>
            <a:noFill/>
          </a:ln>
        </p:spPr>
        <p:txBody>
          <a:bodyPr spcFirstLastPara="1" wrap="square" lIns="91302" tIns="45651" rIns="91302" bIns="45651" anchor="t" anchorCtr="0">
            <a:noAutofit/>
          </a:bodyPr>
          <a:lstStyle/>
          <a:p>
            <a:pPr marL="0" indent="0">
              <a:buClr>
                <a:schemeClr val="dk1"/>
              </a:buClr>
              <a:buSzPts val="1200"/>
              <a:buNone/>
            </a:pPr>
            <a:r>
              <a:rPr lang="en" sz="1200" b="1" dirty="0">
                <a:solidFill>
                  <a:schemeClr val="dk1"/>
                </a:solidFill>
                <a:latin typeface="Calibri"/>
                <a:ea typeface="Calibri"/>
                <a:cs typeface="Calibri"/>
                <a:sym typeface="Calibri"/>
              </a:rPr>
              <a:t>S</a:t>
            </a:r>
            <a:r>
              <a:rPr lang="en-US" sz="1200" b="1" dirty="0">
                <a:solidFill>
                  <a:schemeClr val="dk1"/>
                </a:solidFill>
                <a:latin typeface="Calibri"/>
                <a:ea typeface="Calibri"/>
                <a:cs typeface="Calibri"/>
                <a:sym typeface="Calibri"/>
              </a:rPr>
              <a:t>c</a:t>
            </a:r>
            <a:r>
              <a:rPr lang="en" sz="1200" b="1" dirty="0">
                <a:solidFill>
                  <a:schemeClr val="dk1"/>
                </a:solidFill>
                <a:latin typeface="Calibri"/>
                <a:ea typeface="Calibri"/>
                <a:cs typeface="Calibri"/>
                <a:sym typeface="Calibri"/>
              </a:rPr>
              <a:t>ript:</a:t>
            </a:r>
            <a:r>
              <a:rPr lang="en" sz="1200" b="1" baseline="0" dirty="0">
                <a:solidFill>
                  <a:schemeClr val="dk1"/>
                </a:solidFill>
                <a:latin typeface="Calibri"/>
                <a:ea typeface="Calibri"/>
                <a:cs typeface="Calibri"/>
                <a:sym typeface="Calibri"/>
              </a:rPr>
              <a:t>   </a:t>
            </a:r>
            <a:r>
              <a:rPr lang="en" sz="1200" b="0" baseline="0" dirty="0">
                <a:solidFill>
                  <a:schemeClr val="dk1"/>
                </a:solidFill>
                <a:latin typeface="Calibri"/>
                <a:ea typeface="Calibri"/>
                <a:cs typeface="Calibri"/>
                <a:sym typeface="Calibri"/>
              </a:rPr>
              <a:t>And if we keep examing the data, we find t</a:t>
            </a:r>
            <a:r>
              <a:rPr lang="en-US" sz="1200" b="0" baseline="0" dirty="0">
                <a:solidFill>
                  <a:schemeClr val="dk1"/>
                </a:solidFill>
                <a:latin typeface="Calibri"/>
                <a:ea typeface="Calibri"/>
                <a:cs typeface="Calibri"/>
                <a:sym typeface="Calibri"/>
              </a:rPr>
              <a:t>ha</a:t>
            </a:r>
            <a:r>
              <a:rPr lang="en" sz="1200" b="0" baseline="0" dirty="0">
                <a:solidFill>
                  <a:schemeClr val="dk1"/>
                </a:solidFill>
                <a:latin typeface="Calibri"/>
                <a:ea typeface="Calibri"/>
                <a:cs typeface="Calibri"/>
                <a:sym typeface="Calibri"/>
              </a:rPr>
              <a:t>t falls are the </a:t>
            </a:r>
            <a:r>
              <a:rPr lang="en" sz="1200" dirty="0">
                <a:solidFill>
                  <a:schemeClr val="dk1"/>
                </a:solidFill>
                <a:latin typeface="Calibri"/>
                <a:ea typeface="Calibri"/>
                <a:cs typeface="Calibri"/>
                <a:sym typeface="Calibri"/>
              </a:rPr>
              <a:t>#1 cause of death for construction workers.    Furthermore,</a:t>
            </a:r>
            <a:r>
              <a:rPr lang="en" sz="1200" baseline="0" dirty="0">
                <a:solidFill>
                  <a:schemeClr val="dk1"/>
                </a:solidFill>
                <a:latin typeface="Calibri"/>
                <a:ea typeface="Calibri"/>
                <a:cs typeface="Calibri"/>
                <a:sym typeface="Calibri"/>
              </a:rPr>
              <a:t> ladders are partiicularly dangerous and height isn’t really a factor at all.</a:t>
            </a:r>
          </a:p>
          <a:p>
            <a:pPr marL="0" indent="0">
              <a:buClr>
                <a:schemeClr val="dk1"/>
              </a:buClr>
              <a:buSzPts val="1200"/>
              <a:buNone/>
            </a:pPr>
            <a:endParaRPr lang="en" sz="1200" baseline="0" dirty="0">
              <a:solidFill>
                <a:schemeClr val="dk1"/>
              </a:solidFill>
              <a:latin typeface="Calibri"/>
              <a:ea typeface="Calibri"/>
              <a:cs typeface="Calibri"/>
              <a:sym typeface="Calibri"/>
            </a:endParaRPr>
          </a:p>
          <a:p>
            <a:pPr marL="0" indent="0">
              <a:buClr>
                <a:schemeClr val="dk1"/>
              </a:buClr>
              <a:buSzPts val="1200"/>
              <a:buNone/>
            </a:pPr>
            <a:r>
              <a:rPr lang="en" sz="1200" b="1" baseline="0" dirty="0">
                <a:solidFill>
                  <a:schemeClr val="dk1"/>
                </a:solidFill>
                <a:latin typeface="Calibri"/>
                <a:ea typeface="Calibri"/>
                <a:cs typeface="Calibri"/>
                <a:sym typeface="Calibri"/>
              </a:rPr>
              <a:t>Segue:  </a:t>
            </a:r>
            <a:r>
              <a:rPr lang="en" sz="1200" baseline="0" dirty="0">
                <a:solidFill>
                  <a:schemeClr val="dk1"/>
                </a:solidFill>
                <a:latin typeface="Calibri"/>
                <a:ea typeface="Calibri"/>
                <a:cs typeface="Calibri"/>
                <a:sym typeface="Calibri"/>
              </a:rPr>
              <a:t>We’re gonna take a look at a short video to summarize the fact t</a:t>
            </a:r>
            <a:r>
              <a:rPr lang="en-US" sz="1200" baseline="0" dirty="0">
                <a:solidFill>
                  <a:schemeClr val="dk1"/>
                </a:solidFill>
                <a:latin typeface="Calibri"/>
                <a:ea typeface="Calibri"/>
                <a:cs typeface="Calibri"/>
                <a:sym typeface="Calibri"/>
              </a:rPr>
              <a:t>ha</a:t>
            </a:r>
            <a:r>
              <a:rPr lang="en" sz="1200" baseline="0" dirty="0">
                <a:solidFill>
                  <a:schemeClr val="dk1"/>
                </a:solidFill>
                <a:latin typeface="Calibri"/>
                <a:ea typeface="Calibri"/>
                <a:cs typeface="Calibri"/>
                <a:sym typeface="Calibri"/>
              </a:rPr>
              <a:t>t construction work is dangerous and falls are a particular concern…..</a:t>
            </a:r>
            <a:endParaRPr sz="1200" dirty="0">
              <a:solidFill>
                <a:schemeClr val="dk1"/>
              </a:solidFill>
              <a:latin typeface="Calibri"/>
              <a:ea typeface="Calibri"/>
              <a:cs typeface="Calibri"/>
              <a:sym typeface="Calibri"/>
            </a:endParaRPr>
          </a:p>
        </p:txBody>
      </p:sp>
      <p:sp>
        <p:nvSpPr>
          <p:cNvPr id="200" name="Shape 200"/>
          <p:cNvSpPr txBox="1">
            <a:spLocks noGrp="1"/>
          </p:cNvSpPr>
          <p:nvPr>
            <p:ph type="sldNum" idx="12"/>
          </p:nvPr>
        </p:nvSpPr>
        <p:spPr>
          <a:xfrm>
            <a:off x="3970338" y="8829675"/>
            <a:ext cx="3038475" cy="466725"/>
          </a:xfrm>
          <a:prstGeom prst="rect">
            <a:avLst/>
          </a:prstGeom>
          <a:noFill/>
          <a:ln>
            <a:noFill/>
          </a:ln>
        </p:spPr>
        <p:txBody>
          <a:bodyPr spcFirstLastPara="1" wrap="square" lIns="91302" tIns="45651" rIns="91302" bIns="45651" anchor="b" anchorCtr="0">
            <a:noAutofit/>
          </a:bodyPr>
          <a:lstStyle/>
          <a:p>
            <a:pPr algn="r"/>
            <a:fld id="{00000000-1234-1234-1234-123412341234}" type="slidenum">
              <a:rPr lang="en" sz="1200">
                <a:solidFill>
                  <a:schemeClr val="dk1"/>
                </a:solidFill>
                <a:latin typeface="Calibri"/>
                <a:ea typeface="Calibri"/>
                <a:cs typeface="Calibri"/>
                <a:sym typeface="Calibri"/>
              </a:rPr>
              <a:pPr algn="r"/>
              <a:t>8</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535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763588"/>
            <a:ext cx="2438400" cy="1371600"/>
          </a:xfrm>
        </p:spPr>
      </p:sp>
      <p:sp>
        <p:nvSpPr>
          <p:cNvPr id="3" name="Notes Placeholder 2"/>
          <p:cNvSpPr>
            <a:spLocks noGrp="1"/>
          </p:cNvSpPr>
          <p:nvPr>
            <p:ph type="body" idx="1"/>
          </p:nvPr>
        </p:nvSpPr>
        <p:spPr>
          <a:xfrm>
            <a:off x="731520" y="2579427"/>
            <a:ext cx="5852160" cy="5821624"/>
          </a:xfrm>
        </p:spPr>
        <p:txBody>
          <a:bodyPr/>
          <a:lstStyle/>
          <a:p>
            <a:r>
              <a:rPr lang="en-US" b="1" dirty="0"/>
              <a:t>Instructor</a:t>
            </a:r>
            <a:r>
              <a:rPr lang="en-US" b="1" baseline="0" dirty="0"/>
              <a:t> Note:  </a:t>
            </a:r>
            <a:r>
              <a:rPr lang="en-US" i="1" baseline="0" dirty="0"/>
              <a:t>This video (1 min, 11 sec) summarizes the key points from slides 4-8.   To play, click the play button (triangle) at the bottom left corner of the screen.  The video is also located at:  </a:t>
            </a:r>
            <a:r>
              <a:rPr lang="en-US" i="1" dirty="0"/>
              <a:t>https://www.youtube.com/watch?v=SZ_S197ERDc</a:t>
            </a:r>
          </a:p>
        </p:txBody>
      </p:sp>
    </p:spTree>
    <p:extLst>
      <p:ext uri="{BB962C8B-B14F-4D97-AF65-F5344CB8AC3E}">
        <p14:creationId xmlns:p14="http://schemas.microsoft.com/office/powerpoint/2010/main" val="4235923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914400" y="1122363"/>
            <a:ext cx="10363200" cy="2387600"/>
          </a:xfrm>
          <a:prstGeom prst="rect">
            <a:avLst/>
          </a:prstGeom>
          <a:noFill/>
          <a:ln>
            <a:noFill/>
          </a:ln>
        </p:spPr>
        <p:txBody>
          <a:bodyPr spcFirstLastPara="1" wrap="square" lIns="68575" tIns="68575" rIns="68575" bIns="68575" anchor="b" anchorCtr="0"/>
          <a:lstStyle>
            <a:lvl1pPr marR="0" lvl="0" algn="ctr" rtl="0">
              <a:lnSpc>
                <a:spcPct val="90000"/>
              </a:lnSpc>
              <a:spcBef>
                <a:spcPts val="0"/>
              </a:spcBef>
              <a:spcAft>
                <a:spcPts val="0"/>
              </a:spcAft>
              <a:buClr>
                <a:schemeClr val="dk1"/>
              </a:buClr>
              <a:buSzPts val="45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59" name="Shape 59"/>
          <p:cNvSpPr txBox="1">
            <a:spLocks noGrp="1"/>
          </p:cNvSpPr>
          <p:nvPr>
            <p:ph type="subTitle" idx="1"/>
          </p:nvPr>
        </p:nvSpPr>
        <p:spPr>
          <a:xfrm>
            <a:off x="1524000" y="4351538"/>
            <a:ext cx="9144000" cy="1655761"/>
          </a:xfrm>
          <a:prstGeom prst="rect">
            <a:avLst/>
          </a:prstGeom>
          <a:noFill/>
          <a:ln>
            <a:noFill/>
          </a:ln>
        </p:spPr>
        <p:txBody>
          <a:bodyPr spcFirstLastPara="1" wrap="square" lIns="68575" tIns="68575" rIns="68575" bIns="68575" anchor="t" anchorCtr="0"/>
          <a:lstStyle>
            <a:lvl1pPr marR="0" lvl="0" algn="ctr" rtl="0">
              <a:lnSpc>
                <a:spcPct val="90000"/>
              </a:lnSpc>
              <a:spcBef>
                <a:spcPts val="1067"/>
              </a:spcBef>
              <a:spcAft>
                <a:spcPts val="0"/>
              </a:spcAft>
              <a:buClr>
                <a:schemeClr val="dk1"/>
              </a:buClr>
              <a:buSzPts val="1800"/>
              <a:buFont typeface="Arial"/>
              <a:buNone/>
              <a:defRPr sz="6000" b="1" i="0" u="none" strike="noStrike" cap="none">
                <a:solidFill>
                  <a:srgbClr val="176BE7"/>
                </a:solidFill>
                <a:effectLst>
                  <a:outerShdw blurRad="38100" dist="38100" dir="2700000" algn="tl">
                    <a:srgbClr val="000000">
                      <a:alpha val="43137"/>
                    </a:srgbClr>
                  </a:outerShdw>
                </a:effectLst>
                <a:latin typeface="Calibri"/>
                <a:ea typeface="Calibri"/>
                <a:cs typeface="Calibri"/>
                <a:sym typeface="Calibri"/>
              </a:defRPr>
            </a:lvl1pPr>
            <a:lvl2pPr marR="0" lvl="1" algn="ctr"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3pPr>
            <a:lvl4pPr marR="0" lvl="3"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33"/>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ftr" idx="11"/>
          </p:nvPr>
        </p:nvSpPr>
        <p:spPr>
          <a:xfrm>
            <a:off x="4038600" y="6356352"/>
            <a:ext cx="4114800" cy="365125"/>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61" name="Shape 61"/>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dirty="0"/>
          </a:p>
        </p:txBody>
      </p:sp>
      <p:pic>
        <p:nvPicPr>
          <p:cNvPr id="62" name="Shape 62"/>
          <p:cNvPicPr preferRelativeResize="0"/>
          <p:nvPr/>
        </p:nvPicPr>
        <p:blipFill rotWithShape="1">
          <a:blip r:embed="rId2">
            <a:alphaModFix/>
          </a:blip>
          <a:srcRect/>
          <a:stretch/>
        </p:blipFill>
        <p:spPr>
          <a:xfrm>
            <a:off x="0" y="6494265"/>
            <a:ext cx="3581400" cy="363735"/>
          </a:xfrm>
          <a:prstGeom prst="rect">
            <a:avLst/>
          </a:prstGeom>
          <a:noFill/>
          <a:ln>
            <a:noFill/>
          </a:ln>
        </p:spPr>
      </p:pic>
    </p:spTree>
    <p:extLst>
      <p:ext uri="{BB962C8B-B14F-4D97-AF65-F5344CB8AC3E}">
        <p14:creationId xmlns:p14="http://schemas.microsoft.com/office/powerpoint/2010/main" val="310334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838200" y="227967"/>
            <a:ext cx="10515600" cy="1325563"/>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4400" b="1" i="0" u="none" strike="noStrike" cap="none">
                <a:solidFill>
                  <a:srgbClr val="176BE7"/>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dirty="0"/>
          </a:p>
        </p:txBody>
      </p:sp>
      <p:sp>
        <p:nvSpPr>
          <p:cNvPr id="65" name="Shape 65"/>
          <p:cNvSpPr txBox="1">
            <a:spLocks noGrp="1"/>
          </p:cNvSpPr>
          <p:nvPr>
            <p:ph type="body" idx="1"/>
          </p:nvPr>
        </p:nvSpPr>
        <p:spPr>
          <a:xfrm>
            <a:off x="838200" y="1677585"/>
            <a:ext cx="10515600" cy="4678765"/>
          </a:xfrm>
          <a:prstGeom prst="rect">
            <a:avLst/>
          </a:prstGeom>
          <a:noFill/>
          <a:ln>
            <a:noFill/>
          </a:ln>
        </p:spPr>
        <p:txBody>
          <a:bodyPr spcFirstLastPara="1" wrap="square" lIns="68575" tIns="68575" rIns="68575" bIns="68575" anchor="t" anchorCtr="0"/>
          <a:lstStyle>
            <a:lvl1pPr marL="231642" marR="0" lvl="0" indent="-231642" algn="l" rtl="0">
              <a:lnSpc>
                <a:spcPct val="90000"/>
              </a:lnSpc>
              <a:spcBef>
                <a:spcPts val="0"/>
              </a:spcBef>
              <a:spcAft>
                <a:spcPts val="80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4038600" y="6356352"/>
            <a:ext cx="4114800" cy="365125"/>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dirty="0"/>
          </a:p>
        </p:txBody>
      </p:sp>
      <p:pic>
        <p:nvPicPr>
          <p:cNvPr id="68" name="Shape 68"/>
          <p:cNvPicPr preferRelativeResize="0"/>
          <p:nvPr/>
        </p:nvPicPr>
        <p:blipFill rotWithShape="1">
          <a:blip r:embed="rId2">
            <a:alphaModFix/>
          </a:blip>
          <a:srcRect/>
          <a:stretch/>
        </p:blipFill>
        <p:spPr>
          <a:xfrm>
            <a:off x="9563099" y="103911"/>
            <a:ext cx="2524991" cy="1087496"/>
          </a:xfrm>
          <a:prstGeom prst="rect">
            <a:avLst/>
          </a:prstGeom>
          <a:noFill/>
          <a:ln>
            <a:noFill/>
          </a:ln>
        </p:spPr>
      </p:pic>
      <p:pic>
        <p:nvPicPr>
          <p:cNvPr id="69" name="Shape 69"/>
          <p:cNvPicPr preferRelativeResize="0"/>
          <p:nvPr/>
        </p:nvPicPr>
        <p:blipFill rotWithShape="1">
          <a:blip r:embed="rId3">
            <a:alphaModFix/>
          </a:blip>
          <a:srcRect/>
          <a:stretch/>
        </p:blipFill>
        <p:spPr>
          <a:xfrm>
            <a:off x="0" y="6494265"/>
            <a:ext cx="3581400" cy="363735"/>
          </a:xfrm>
          <a:prstGeom prst="rect">
            <a:avLst/>
          </a:prstGeom>
          <a:noFill/>
          <a:ln>
            <a:noFill/>
          </a:ln>
        </p:spPr>
      </p:pic>
    </p:spTree>
    <p:extLst>
      <p:ext uri="{BB962C8B-B14F-4D97-AF65-F5344CB8AC3E}">
        <p14:creationId xmlns:p14="http://schemas.microsoft.com/office/powerpoint/2010/main" val="87982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1187451" y="3030541"/>
            <a:ext cx="10515600" cy="2852737"/>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4500"/>
              <a:buFont typeface="Calibri"/>
              <a:buNone/>
              <a:defRPr sz="48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dirty="0"/>
          </a:p>
        </p:txBody>
      </p:sp>
      <p:sp>
        <p:nvSpPr>
          <p:cNvPr id="73" name="Shape 73"/>
          <p:cNvSpPr txBox="1">
            <a:spLocks noGrp="1"/>
          </p:cNvSpPr>
          <p:nvPr>
            <p:ph type="ftr" idx="11"/>
          </p:nvPr>
        </p:nvSpPr>
        <p:spPr>
          <a:xfrm>
            <a:off x="4038600" y="6356352"/>
            <a:ext cx="4114800" cy="365125"/>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74" name="Shape 74"/>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dirty="0"/>
          </a:p>
        </p:txBody>
      </p:sp>
      <p:pic>
        <p:nvPicPr>
          <p:cNvPr id="75" name="Shape 75"/>
          <p:cNvPicPr preferRelativeResize="0"/>
          <p:nvPr/>
        </p:nvPicPr>
        <p:blipFill rotWithShape="1">
          <a:blip r:embed="rId2">
            <a:alphaModFix/>
          </a:blip>
          <a:srcRect/>
          <a:stretch/>
        </p:blipFill>
        <p:spPr>
          <a:xfrm>
            <a:off x="9563099" y="103911"/>
            <a:ext cx="2524991" cy="1087496"/>
          </a:xfrm>
          <a:prstGeom prst="rect">
            <a:avLst/>
          </a:prstGeom>
          <a:noFill/>
          <a:ln>
            <a:noFill/>
          </a:ln>
        </p:spPr>
      </p:pic>
      <p:pic>
        <p:nvPicPr>
          <p:cNvPr id="76" name="Shape 76"/>
          <p:cNvPicPr preferRelativeResize="0"/>
          <p:nvPr/>
        </p:nvPicPr>
        <p:blipFill rotWithShape="1">
          <a:blip r:embed="rId3">
            <a:alphaModFix/>
          </a:blip>
          <a:srcRect/>
          <a:stretch/>
        </p:blipFill>
        <p:spPr>
          <a:xfrm>
            <a:off x="0" y="6494265"/>
            <a:ext cx="3581400" cy="363735"/>
          </a:xfrm>
          <a:prstGeom prst="rect">
            <a:avLst/>
          </a:prstGeom>
          <a:noFill/>
          <a:ln>
            <a:noFill/>
          </a:ln>
        </p:spPr>
      </p:pic>
    </p:spTree>
    <p:extLst>
      <p:ext uri="{BB962C8B-B14F-4D97-AF65-F5344CB8AC3E}">
        <p14:creationId xmlns:p14="http://schemas.microsoft.com/office/powerpoint/2010/main" val="158823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09994" y="227967"/>
            <a:ext cx="10515600" cy="1325563"/>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5400" b="1" i="0" u="none" strike="noStrike" cap="none">
                <a:solidFill>
                  <a:srgbClr val="176BE7"/>
                </a:solidFill>
                <a:effectLst>
                  <a:outerShdw blurRad="38100" dist="38100" dir="2700000" algn="tl">
                    <a:srgbClr val="000000">
                      <a:alpha val="43137"/>
                    </a:srgbClr>
                  </a:outerShdw>
                </a:effectLst>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dirty="0"/>
          </a:p>
        </p:txBody>
      </p:sp>
      <p:sp>
        <p:nvSpPr>
          <p:cNvPr id="97" name="Shape 97"/>
          <p:cNvSpPr txBox="1">
            <a:spLocks noGrp="1"/>
          </p:cNvSpPr>
          <p:nvPr>
            <p:ph type="ftr" idx="11"/>
          </p:nvPr>
        </p:nvSpPr>
        <p:spPr>
          <a:xfrm>
            <a:off x="4038600" y="6356352"/>
            <a:ext cx="4114800" cy="365125"/>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98" name="Shape 98"/>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dirty="0"/>
          </a:p>
        </p:txBody>
      </p:sp>
      <p:pic>
        <p:nvPicPr>
          <p:cNvPr id="99" name="Shape 99"/>
          <p:cNvPicPr preferRelativeResize="0"/>
          <p:nvPr/>
        </p:nvPicPr>
        <p:blipFill rotWithShape="1">
          <a:blip r:embed="rId2">
            <a:alphaModFix/>
          </a:blip>
          <a:srcRect/>
          <a:stretch/>
        </p:blipFill>
        <p:spPr>
          <a:xfrm>
            <a:off x="9563099" y="103911"/>
            <a:ext cx="2524991" cy="1087496"/>
          </a:xfrm>
          <a:prstGeom prst="rect">
            <a:avLst/>
          </a:prstGeom>
          <a:noFill/>
          <a:ln>
            <a:noFill/>
          </a:ln>
        </p:spPr>
      </p:pic>
      <p:pic>
        <p:nvPicPr>
          <p:cNvPr id="100" name="Shape 100"/>
          <p:cNvPicPr preferRelativeResize="0"/>
          <p:nvPr/>
        </p:nvPicPr>
        <p:blipFill rotWithShape="1">
          <a:blip r:embed="rId3">
            <a:alphaModFix/>
          </a:blip>
          <a:srcRect/>
          <a:stretch/>
        </p:blipFill>
        <p:spPr>
          <a:xfrm>
            <a:off x="0" y="6494265"/>
            <a:ext cx="3581400" cy="363735"/>
          </a:xfrm>
          <a:prstGeom prst="rect">
            <a:avLst/>
          </a:prstGeom>
          <a:noFill/>
          <a:ln>
            <a:noFill/>
          </a:ln>
        </p:spPr>
      </p:pic>
    </p:spTree>
    <p:extLst>
      <p:ext uri="{BB962C8B-B14F-4D97-AF65-F5344CB8AC3E}">
        <p14:creationId xmlns:p14="http://schemas.microsoft.com/office/powerpoint/2010/main" val="172841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839788" y="227967"/>
            <a:ext cx="3932237" cy="1342069"/>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chemeClr val="dk1"/>
              </a:buClr>
              <a:buSzPts val="24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dirty="0"/>
          </a:p>
        </p:txBody>
      </p:sp>
      <p:sp>
        <p:nvSpPr>
          <p:cNvPr id="116" name="Shape 116"/>
          <p:cNvSpPr>
            <a:spLocks noGrp="1"/>
          </p:cNvSpPr>
          <p:nvPr>
            <p:ph type="pic" idx="2"/>
          </p:nvPr>
        </p:nvSpPr>
        <p:spPr>
          <a:xfrm>
            <a:off x="5183188" y="987427"/>
            <a:ext cx="6172200" cy="5368923"/>
          </a:xfrm>
          <a:prstGeom prst="rect">
            <a:avLst/>
          </a:prstGeom>
          <a:noFill/>
          <a:ln>
            <a:noFill/>
          </a:ln>
        </p:spPr>
        <p:txBody>
          <a:bodyPr spcFirstLastPara="1" wrap="square" lIns="68575" tIns="68575" rIns="68575" bIns="685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17" name="Shape 117"/>
          <p:cNvSpPr txBox="1">
            <a:spLocks noGrp="1"/>
          </p:cNvSpPr>
          <p:nvPr>
            <p:ph type="body" idx="1"/>
          </p:nvPr>
        </p:nvSpPr>
        <p:spPr>
          <a:xfrm>
            <a:off x="839788" y="1553530"/>
            <a:ext cx="3932237" cy="4802820"/>
          </a:xfrm>
          <a:prstGeom prst="rect">
            <a:avLst/>
          </a:prstGeom>
          <a:noFill/>
          <a:ln>
            <a:noFill/>
          </a:ln>
        </p:spPr>
        <p:txBody>
          <a:bodyPr spcFirstLastPara="1" wrap="square" lIns="68575" tIns="68575" rIns="68575" bIns="68575" anchor="t" anchorCtr="0"/>
          <a:lstStyle>
            <a:lvl1pPr marL="609585" marR="0" lvl="0" indent="-304792"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100"/>
              <a:buFont typeface="Arial"/>
              <a:buNone/>
              <a:defRPr sz="1467"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Calibri"/>
                <a:ea typeface="Calibri"/>
                <a:cs typeface="Calibri"/>
                <a:sym typeface="Calibri"/>
              </a:defRPr>
            </a:lvl9pPr>
          </a:lstStyle>
          <a:p>
            <a:endParaRPr dirty="0"/>
          </a:p>
        </p:txBody>
      </p:sp>
      <p:sp>
        <p:nvSpPr>
          <p:cNvPr id="118" name="Shape 118"/>
          <p:cNvSpPr txBox="1">
            <a:spLocks noGrp="1"/>
          </p:cNvSpPr>
          <p:nvPr>
            <p:ph type="ftr" idx="11"/>
          </p:nvPr>
        </p:nvSpPr>
        <p:spPr>
          <a:xfrm>
            <a:off x="4038600" y="6356352"/>
            <a:ext cx="4114800" cy="365125"/>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119" name="Shape 119"/>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dirty="0"/>
          </a:p>
        </p:txBody>
      </p:sp>
      <p:pic>
        <p:nvPicPr>
          <p:cNvPr id="120" name="Shape 120"/>
          <p:cNvPicPr preferRelativeResize="0"/>
          <p:nvPr/>
        </p:nvPicPr>
        <p:blipFill rotWithShape="1">
          <a:blip r:embed="rId2">
            <a:alphaModFix/>
          </a:blip>
          <a:srcRect/>
          <a:stretch/>
        </p:blipFill>
        <p:spPr>
          <a:xfrm>
            <a:off x="9563099" y="103911"/>
            <a:ext cx="2524991" cy="1087496"/>
          </a:xfrm>
          <a:prstGeom prst="rect">
            <a:avLst/>
          </a:prstGeom>
          <a:noFill/>
          <a:ln>
            <a:noFill/>
          </a:ln>
        </p:spPr>
      </p:pic>
      <p:pic>
        <p:nvPicPr>
          <p:cNvPr id="121" name="Shape 121"/>
          <p:cNvPicPr preferRelativeResize="0"/>
          <p:nvPr/>
        </p:nvPicPr>
        <p:blipFill rotWithShape="1">
          <a:blip r:embed="rId3">
            <a:alphaModFix/>
          </a:blip>
          <a:srcRect/>
          <a:stretch/>
        </p:blipFill>
        <p:spPr>
          <a:xfrm>
            <a:off x="0" y="6494265"/>
            <a:ext cx="3581400" cy="363735"/>
          </a:xfrm>
          <a:prstGeom prst="rect">
            <a:avLst/>
          </a:prstGeom>
          <a:noFill/>
          <a:ln>
            <a:noFill/>
          </a:ln>
        </p:spPr>
      </p:pic>
    </p:spTree>
    <p:extLst>
      <p:ext uri="{BB962C8B-B14F-4D97-AF65-F5344CB8AC3E}">
        <p14:creationId xmlns:p14="http://schemas.microsoft.com/office/powerpoint/2010/main" val="247290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idx="10"/>
          </p:nvPr>
        </p:nvSpPr>
        <p:spPr/>
        <p:txBody>
          <a:bodyPr/>
          <a:lstStyle/>
          <a:p>
            <a:pPr>
              <a:buClr>
                <a:srgbClr val="000000"/>
              </a:buClr>
              <a:buFont typeface="Arial"/>
              <a:buNone/>
            </a:pPr>
            <a:endParaRPr lang="en-US" kern="0" dirty="0"/>
          </a:p>
        </p:txBody>
      </p:sp>
      <p:sp>
        <p:nvSpPr>
          <p:cNvPr id="4" name="Footer Placeholder 3"/>
          <p:cNvSpPr>
            <a:spLocks noGrp="1"/>
          </p:cNvSpPr>
          <p:nvPr>
            <p:ph type="ftr" idx="11"/>
          </p:nvPr>
        </p:nvSpPr>
        <p:spPr/>
        <p:txBody>
          <a:bodyPr/>
          <a:lstStyle/>
          <a:p>
            <a:pPr>
              <a:buClr>
                <a:srgbClr val="000000"/>
              </a:buClr>
              <a:buFont typeface="Arial"/>
              <a:buNone/>
            </a:pPr>
            <a:endParaRPr lang="en-US" kern="0" dirty="0"/>
          </a:p>
        </p:txBody>
      </p:sp>
      <p:sp>
        <p:nvSpPr>
          <p:cNvPr id="5" name="Slide Number Placeholder 4"/>
          <p:cNvSpPr>
            <a:spLocks noGrp="1"/>
          </p:cNvSpPr>
          <p:nvPr>
            <p:ph type="sldNum" idx="12"/>
          </p:nvPr>
        </p:nvSpPr>
        <p:spPr/>
        <p:txBody>
          <a:bodyPr/>
          <a:lstStyle/>
          <a:p>
            <a:pPr>
              <a:buClr>
                <a:srgbClr val="000000"/>
              </a:buClr>
              <a:buFont typeface="Arial"/>
              <a:buNone/>
            </a:pPr>
            <a:fld id="{00000000-1234-1234-1234-123412341234}" type="slidenum">
              <a:rPr lang="en" kern="0" smtClean="0"/>
              <a:pPr>
                <a:buClr>
                  <a:srgbClr val="000000"/>
                </a:buClr>
                <a:buFont typeface="Arial"/>
                <a:buNone/>
              </a:pPr>
              <a:t>‹#›</a:t>
            </a:fld>
            <a:endParaRPr lang="en" kern="0" dirty="0"/>
          </a:p>
        </p:txBody>
      </p:sp>
    </p:spTree>
    <p:extLst>
      <p:ext uri="{BB962C8B-B14F-4D97-AF65-F5344CB8AC3E}">
        <p14:creationId xmlns:p14="http://schemas.microsoft.com/office/powerpoint/2010/main" val="243139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Shape 51"/>
          <p:cNvPicPr preferRelativeResize="0"/>
          <p:nvPr/>
        </p:nvPicPr>
        <p:blipFill rotWithShape="1">
          <a:blip r:embed="rId8">
            <a:alphaModFix/>
          </a:blip>
          <a:srcRect/>
          <a:stretch/>
        </p:blipFill>
        <p:spPr>
          <a:xfrm>
            <a:off x="0" y="0"/>
            <a:ext cx="12192000" cy="6858000"/>
          </a:xfrm>
          <a:prstGeom prst="rect">
            <a:avLst/>
          </a:prstGeom>
          <a:noFill/>
          <a:ln>
            <a:noFill/>
          </a:ln>
        </p:spPr>
      </p:pic>
      <p:sp>
        <p:nvSpPr>
          <p:cNvPr id="52" name="Shape 52"/>
          <p:cNvSpPr txBox="1">
            <a:spLocks noGrp="1"/>
          </p:cNvSpPr>
          <p:nvPr>
            <p:ph type="title"/>
          </p:nvPr>
        </p:nvSpPr>
        <p:spPr>
          <a:xfrm>
            <a:off x="838200" y="227967"/>
            <a:ext cx="10515600" cy="1325563"/>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53" name="Shape 53"/>
          <p:cNvSpPr txBox="1">
            <a:spLocks noGrp="1"/>
          </p:cNvSpPr>
          <p:nvPr>
            <p:ph type="body" idx="1"/>
          </p:nvPr>
        </p:nvSpPr>
        <p:spPr>
          <a:xfrm>
            <a:off x="838200" y="1191407"/>
            <a:ext cx="10515600" cy="516494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54" name="Shape 54"/>
          <p:cNvSpPr txBox="1">
            <a:spLocks noGrp="1"/>
          </p:cNvSpPr>
          <p:nvPr>
            <p:ph type="dt" idx="10"/>
          </p:nvPr>
        </p:nvSpPr>
        <p:spPr>
          <a:xfrm>
            <a:off x="838200" y="6356352"/>
            <a:ext cx="2743200" cy="365125"/>
          </a:xfrm>
          <a:prstGeom prst="rect">
            <a:avLst/>
          </a:prstGeom>
          <a:noFill/>
          <a:ln>
            <a:noFill/>
          </a:ln>
        </p:spPr>
        <p:txBody>
          <a:bodyPr spcFirstLastPara="1" wrap="square" lIns="68575" tIns="68575" rIns="68575" bIns="68575" anchor="ctr" anchorCtr="0"/>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dirty="0"/>
          </a:p>
        </p:txBody>
      </p:sp>
      <p:sp>
        <p:nvSpPr>
          <p:cNvPr id="55" name="Shape 55"/>
          <p:cNvSpPr txBox="1">
            <a:spLocks noGrp="1"/>
          </p:cNvSpPr>
          <p:nvPr>
            <p:ph type="ftr" idx="11"/>
          </p:nvPr>
        </p:nvSpPr>
        <p:spPr>
          <a:xfrm>
            <a:off x="4038600" y="6356352"/>
            <a:ext cx="4114800" cy="365125"/>
          </a:xfrm>
          <a:prstGeom prst="rect">
            <a:avLst/>
          </a:prstGeom>
          <a:noFill/>
          <a:ln>
            <a:noFill/>
          </a:ln>
        </p:spPr>
        <p:txBody>
          <a:bodyPr spcFirstLastPara="1" wrap="square" lIns="68575" tIns="68575" rIns="68575" bIns="68575" anchor="ctr" anchorCtr="0"/>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dirty="0"/>
          </a:p>
        </p:txBody>
      </p:sp>
      <p:sp>
        <p:nvSpPr>
          <p:cNvPr id="56" name="Shape 56"/>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 kern="0"/>
              <a:pPr>
                <a:buClr>
                  <a:srgbClr val="000000"/>
                </a:buClr>
                <a:buFont typeface="Arial"/>
                <a:buNone/>
              </a:pPr>
              <a:t>‹#›</a:t>
            </a:fld>
            <a:endParaRPr kern="0" dirty="0"/>
          </a:p>
        </p:txBody>
      </p:sp>
    </p:spTree>
    <p:extLst>
      <p:ext uri="{BB962C8B-B14F-4D97-AF65-F5344CB8AC3E}">
        <p14:creationId xmlns:p14="http://schemas.microsoft.com/office/powerpoint/2010/main" val="23344867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0" b="1" i="0" u="none" strike="noStrike" cap="none">
          <a:solidFill>
            <a:srgbClr val="176BE7"/>
          </a:solidFill>
          <a:effectLst>
            <a:outerShdw blurRad="38100" dist="38100" dir="2700000" algn="tl">
              <a:srgbClr val="000000">
                <a:alpha val="43137"/>
              </a:srgbClr>
            </a:outerShdw>
          </a:effectLst>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31642" marR="0" lvl="0" indent="-231642" algn="l" rtl="0">
        <a:lnSpc>
          <a:spcPct val="100000"/>
        </a:lnSpc>
        <a:spcBef>
          <a:spcPts val="0"/>
        </a:spcBef>
        <a:spcAft>
          <a:spcPts val="1067"/>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MSaVKc7HAc?feature=oembed" TargetMode="Externa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ideo" Target="https://www.youtube.com/embed/t4ArkllkQfs?feature=oembed" TargetMode="Externa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ideo" Target="https://www.youtube.com/embed/adCS7uhbXEw?feature=oembed" TargetMode="Externa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www.osha.gov/pls/imis/AccidentSearch.search?acc_keyword=%22Scaffold%22&amp;keyword_list=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ideo" Target="https://www.youtube.com/embed/-_HCde2jI34?feature=oembed" TargetMode="Externa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SZ_S197ERDc?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descr="fall prevention" title="fall prevention"/>
          <p:cNvPicPr preferRelativeResize="0"/>
          <p:nvPr/>
        </p:nvPicPr>
        <p:blipFill rotWithShape="1">
          <a:blip r:embed="rId3">
            <a:alphaModFix/>
          </a:blip>
          <a:srcRect/>
          <a:stretch/>
        </p:blipFill>
        <p:spPr>
          <a:xfrm>
            <a:off x="1786119" y="472737"/>
            <a:ext cx="8619763" cy="3712472"/>
          </a:xfrm>
          <a:prstGeom prst="rect">
            <a:avLst/>
          </a:prstGeom>
          <a:noFill/>
          <a:ln>
            <a:noFill/>
          </a:ln>
        </p:spPr>
      </p:pic>
      <p:sp>
        <p:nvSpPr>
          <p:cNvPr id="2" name="Title 1" hidden="1"/>
          <p:cNvSpPr>
            <a:spLocks noGrp="1"/>
          </p:cNvSpPr>
          <p:nvPr>
            <p:ph type="ctrTitle"/>
          </p:nvPr>
        </p:nvSpPr>
        <p:spPr/>
        <p:txBody>
          <a:bodyPr/>
          <a:lstStyle/>
          <a:p>
            <a:r>
              <a:rPr lang="en-US"/>
              <a:t>Fall Prevention</a:t>
            </a:r>
            <a:endParaRPr lang="en-US" dirty="0"/>
          </a:p>
        </p:txBody>
      </p:sp>
      <p:sp>
        <p:nvSpPr>
          <p:cNvPr id="3" name="Subtitle 2"/>
          <p:cNvSpPr>
            <a:spLocks noGrp="1"/>
          </p:cNvSpPr>
          <p:nvPr>
            <p:ph type="subTitle" idx="1"/>
          </p:nvPr>
        </p:nvSpPr>
        <p:spPr>
          <a:xfrm>
            <a:off x="2462980" y="4159810"/>
            <a:ext cx="9188243" cy="1655761"/>
          </a:xfrm>
        </p:spPr>
        <p:txBody>
          <a:bodyPr/>
          <a:lstStyle/>
          <a:p>
            <a:pPr algn="l"/>
            <a:r>
              <a:rPr lang="en-US" sz="5400" dirty="0"/>
              <a:t>Fall Prevention in Construction </a:t>
            </a:r>
          </a:p>
        </p:txBody>
      </p:sp>
      <p:sp>
        <p:nvSpPr>
          <p:cNvPr id="4" name="TextBox 3"/>
          <p:cNvSpPr txBox="1"/>
          <p:nvPr/>
        </p:nvSpPr>
        <p:spPr>
          <a:xfrm>
            <a:off x="160020" y="5543550"/>
            <a:ext cx="11841480" cy="830997"/>
          </a:xfrm>
          <a:prstGeom prst="rect">
            <a:avLst/>
          </a:prstGeom>
          <a:noFill/>
        </p:spPr>
        <p:txBody>
          <a:bodyPr wrap="square" rtlCol="0">
            <a:spAutoFit/>
          </a:bodyPr>
          <a:lstStyle/>
          <a:p>
            <a:pPr algn="ctr">
              <a:spcBef>
                <a:spcPts val="1200"/>
              </a:spcBef>
              <a:spcAft>
                <a:spcPts val="1200"/>
              </a:spcAft>
            </a:pPr>
            <a:r>
              <a:rPr lang="en-US" sz="1600" i="1" dirty="0"/>
              <a:t>This material was produced under grant number 2018-0555/SH-31199-17-60-F-37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SHA's &quot;It's the Law&quot; poster that lists worker rights under the OSHA Act." title="OSHA Poster"/>
          <p:cNvPicPr>
            <a:picLocks noChangeAspect="1" noChangeArrowheads="1"/>
          </p:cNvPicPr>
          <p:nvPr/>
        </p:nvPicPr>
        <p:blipFill>
          <a:blip r:embed="rId3" cstate="print"/>
          <a:srcRect/>
          <a:stretch>
            <a:fillRect/>
          </a:stretch>
        </p:blipFill>
        <p:spPr>
          <a:xfrm rot="647455">
            <a:off x="6812160" y="1572971"/>
            <a:ext cx="2962420" cy="48879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p:txBody>
          <a:bodyPr/>
          <a:lstStyle/>
          <a:p>
            <a:r>
              <a:rPr lang="en-US"/>
              <a:t>Your Rights as an Employee</a:t>
            </a:r>
            <a:endParaRPr lang="en-US" dirty="0"/>
          </a:p>
        </p:txBody>
      </p:sp>
      <p:sp>
        <p:nvSpPr>
          <p:cNvPr id="6" name="Content Placeholder 5"/>
          <p:cNvSpPr>
            <a:spLocks noGrp="1"/>
          </p:cNvSpPr>
          <p:nvPr>
            <p:ph type="body" idx="1"/>
          </p:nvPr>
        </p:nvSpPr>
        <p:spPr/>
        <p:txBody>
          <a:bodyPr/>
          <a:lstStyle/>
          <a:p>
            <a:r>
              <a:rPr lang="en-US" altLang="en-US"/>
              <a:t>Safe workplace </a:t>
            </a:r>
          </a:p>
          <a:p>
            <a:r>
              <a:rPr lang="en-US" altLang="en-US"/>
              <a:t>Info on hazardous chemicals</a:t>
            </a:r>
          </a:p>
          <a:p>
            <a:r>
              <a:rPr lang="en-US" altLang="en-US"/>
              <a:t>Info about injuries and illnesses</a:t>
            </a:r>
          </a:p>
          <a:p>
            <a:r>
              <a:rPr lang="en-US" altLang="en-US"/>
              <a:t>Complain</a:t>
            </a:r>
          </a:p>
          <a:p>
            <a:r>
              <a:rPr lang="en-US" altLang="en-US"/>
              <a:t>Training</a:t>
            </a:r>
          </a:p>
          <a:p>
            <a:r>
              <a:rPr lang="en-US" altLang="en-US"/>
              <a:t>Exposure and medical records</a:t>
            </a:r>
          </a:p>
          <a:p>
            <a:r>
              <a:rPr lang="en-US" altLang="en-US"/>
              <a:t>File a complaint with OSHA</a:t>
            </a:r>
          </a:p>
          <a:p>
            <a:r>
              <a:rPr lang="en-US" altLang="en-US"/>
              <a:t>Participate in inspections</a:t>
            </a:r>
          </a:p>
          <a:p>
            <a:r>
              <a:rPr lang="en-US" altLang="en-US"/>
              <a:t>Be free from retaliation</a:t>
            </a:r>
          </a:p>
          <a:p>
            <a:endParaRPr lang="en-US" dirty="0"/>
          </a:p>
        </p:txBody>
      </p:sp>
    </p:spTree>
    <p:extLst>
      <p:ext uri="{BB962C8B-B14F-4D97-AF65-F5344CB8AC3E}">
        <p14:creationId xmlns:p14="http://schemas.microsoft.com/office/powerpoint/2010/main" val="23781479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Topics</a:t>
            </a:r>
          </a:p>
        </p:txBody>
      </p:sp>
      <p:pic>
        <p:nvPicPr>
          <p:cNvPr id="5" name="Picture 4" descr="3 key topics covered in this training module:  ladders, PFAS and Scaffolds." title="Topic Ic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156" y="1528805"/>
            <a:ext cx="10299192" cy="4413939"/>
          </a:xfrm>
          <a:prstGeom prst="rect">
            <a:avLst/>
          </a:prstGeom>
        </p:spPr>
      </p:pic>
    </p:spTree>
    <p:extLst>
      <p:ext uri="{BB962C8B-B14F-4D97-AF65-F5344CB8AC3E}">
        <p14:creationId xmlns:p14="http://schemas.microsoft.com/office/powerpoint/2010/main" val="81376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 name="Title 1"/>
          <p:cNvSpPr>
            <a:spLocks noGrp="1"/>
          </p:cNvSpPr>
          <p:nvPr>
            <p:ph type="title"/>
          </p:nvPr>
        </p:nvSpPr>
        <p:spPr>
          <a:xfrm>
            <a:off x="4213969" y="3030541"/>
            <a:ext cx="7489081" cy="2852737"/>
          </a:xfrm>
        </p:spPr>
        <p:txBody>
          <a:bodyPr/>
          <a:lstStyle/>
          <a:p>
            <a:r>
              <a:rPr lang="en-US" sz="6600" b="1" dirty="0">
                <a:solidFill>
                  <a:srgbClr val="176BE7"/>
                </a:solidFill>
                <a:effectLst>
                  <a:outerShdw blurRad="38100" dist="38100" dir="2700000" algn="tl">
                    <a:srgbClr val="000000">
                      <a:alpha val="43137"/>
                    </a:srgbClr>
                  </a:outerShdw>
                </a:effectLst>
              </a:rPr>
              <a:t>Ladder Safety</a:t>
            </a:r>
          </a:p>
        </p:txBody>
      </p:sp>
      <p:pic>
        <p:nvPicPr>
          <p:cNvPr id="366" name="Shape 366" descr="Fall Prevention" title="Fall Prevention"/>
          <p:cNvPicPr preferRelativeResize="0"/>
          <p:nvPr/>
        </p:nvPicPr>
        <p:blipFill rotWithShape="1">
          <a:blip r:embed="rId3">
            <a:alphaModFix/>
          </a:blip>
          <a:srcRect/>
          <a:stretch/>
        </p:blipFill>
        <p:spPr>
          <a:xfrm>
            <a:off x="1651208" y="597200"/>
            <a:ext cx="8619763" cy="3712472"/>
          </a:xfrm>
          <a:prstGeom prst="rect">
            <a:avLst/>
          </a:prstGeom>
          <a:noFill/>
          <a:ln>
            <a:noFill/>
          </a:ln>
        </p:spPr>
      </p:pic>
      <p:pic>
        <p:nvPicPr>
          <p:cNvPr id="4" name="Picture 3" descr="Icon depicting a worker using a ladder" title="Ladder Icon">
            <a:hlinkClick r:id="" action="ppaction://noaction"/>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2500" y="4403673"/>
            <a:ext cx="1991470" cy="1991470"/>
          </a:xfrm>
          <a:prstGeom prst="rect">
            <a:avLst/>
          </a:prstGeom>
        </p:spPr>
      </p:pic>
    </p:spTree>
    <p:extLst>
      <p:ext uri="{BB962C8B-B14F-4D97-AF65-F5344CB8AC3E}">
        <p14:creationId xmlns:p14="http://schemas.microsoft.com/office/powerpoint/2010/main" val="33022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2420" y="1278266"/>
            <a:ext cx="5152571" cy="646331"/>
          </a:xfrm>
          <a:prstGeom prst="rect">
            <a:avLst/>
          </a:prstGeom>
          <a:noFill/>
        </p:spPr>
        <p:txBody>
          <a:bodyPr wrap="square" rtlCol="0">
            <a:spAutoFit/>
          </a:bodyPr>
          <a:lstStyle/>
          <a:p>
            <a:pPr algn="ctr"/>
            <a:r>
              <a:rPr lang="en-US" sz="3600" b="1" dirty="0">
                <a:solidFill>
                  <a:srgbClr val="176BE7"/>
                </a:solidFill>
              </a:rPr>
              <a:t>Ladder Safety Rules      </a:t>
            </a:r>
          </a:p>
        </p:txBody>
      </p:sp>
      <p:sp>
        <p:nvSpPr>
          <p:cNvPr id="4" name="TextBox 3"/>
          <p:cNvSpPr txBox="1"/>
          <p:nvPr/>
        </p:nvSpPr>
        <p:spPr>
          <a:xfrm>
            <a:off x="125638" y="3980926"/>
            <a:ext cx="10013877" cy="1384995"/>
          </a:xfrm>
          <a:prstGeom prst="rect">
            <a:avLst/>
          </a:prstGeom>
          <a:noFill/>
        </p:spPr>
        <p:txBody>
          <a:bodyPr wrap="square" rtlCol="0">
            <a:spAutoFit/>
          </a:bodyPr>
          <a:lstStyle/>
          <a:p>
            <a:r>
              <a:rPr lang="en-US" sz="2400" i="1" dirty="0">
                <a:solidFill>
                  <a:srgbClr val="000000"/>
                </a:solidFill>
              </a:rPr>
              <a:t>Search for</a:t>
            </a:r>
            <a:r>
              <a:rPr lang="en-US" sz="2000" dirty="0">
                <a:solidFill>
                  <a:srgbClr val="000000"/>
                </a:solidFill>
              </a:rPr>
              <a:t>:  </a:t>
            </a:r>
          </a:p>
          <a:p>
            <a:r>
              <a:rPr lang="en-US" sz="3200" b="1" dirty="0">
                <a:solidFill>
                  <a:srgbClr val="176BE7"/>
                </a:solidFill>
              </a:rPr>
              <a:t>“OSHA Quick Card Portable Ladder Safety PDF”</a:t>
            </a:r>
            <a:endParaRPr lang="en-US" sz="2800" b="1" dirty="0">
              <a:solidFill>
                <a:srgbClr val="000000"/>
              </a:solidFill>
            </a:endParaRPr>
          </a:p>
          <a:p>
            <a:r>
              <a:rPr lang="en-US" sz="2800" b="1" i="1" dirty="0">
                <a:solidFill>
                  <a:srgbClr val="000000"/>
                </a:solidFill>
              </a:rPr>
              <a:t>Review the Information.</a:t>
            </a:r>
          </a:p>
        </p:txBody>
      </p:sp>
      <p:grpSp>
        <p:nvGrpSpPr>
          <p:cNvPr id="5" name="Group 4" descr="Phone icon displaying HMU or &quot;ut me Up!&quot; " title="HMU Phone"/>
          <p:cNvGrpSpPr/>
          <p:nvPr/>
        </p:nvGrpSpPr>
        <p:grpSpPr>
          <a:xfrm>
            <a:off x="309994" y="353116"/>
            <a:ext cx="2911311" cy="3502661"/>
            <a:chOff x="112108" y="612139"/>
            <a:chExt cx="3781250" cy="4142985"/>
          </a:xfrm>
        </p:grpSpPr>
        <p:pic>
          <p:nvPicPr>
            <p:cNvPr id="8" name="Picture 7" descr="Phone icon displaying HMU or &quot;Hit me Up&quot; " title="HMU Phone"/>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562" t="3396" b="11147"/>
            <a:stretch/>
          </p:blipFill>
          <p:spPr>
            <a:xfrm>
              <a:off x="112108" y="612139"/>
              <a:ext cx="3781250" cy="4142985"/>
            </a:xfrm>
            <a:prstGeom prst="rect">
              <a:avLst/>
            </a:prstGeom>
          </p:spPr>
        </p:pic>
        <p:sp>
          <p:nvSpPr>
            <p:cNvPr id="7" name="TextBox 6"/>
            <p:cNvSpPr txBox="1"/>
            <p:nvPr/>
          </p:nvSpPr>
          <p:spPr>
            <a:xfrm rot="180000">
              <a:off x="1711818" y="1003521"/>
              <a:ext cx="1965453" cy="837295"/>
            </a:xfrm>
            <a:prstGeom prst="rect">
              <a:avLst/>
            </a:prstGeom>
            <a:noFill/>
          </p:spPr>
          <p:txBody>
            <a:bodyPr wrap="square" rtlCol="0">
              <a:spAutoFit/>
            </a:bodyPr>
            <a:lstStyle/>
            <a:p>
              <a:pPr algn="ctr"/>
              <a:r>
                <a:rPr lang="en-US" sz="4000" b="1" dirty="0">
                  <a:solidFill>
                    <a:srgbClr val="000000"/>
                  </a:solidFill>
                </a:rPr>
                <a:t>HMU!</a:t>
              </a:r>
            </a:p>
          </p:txBody>
        </p:sp>
      </p:grpSp>
      <p:pic>
        <p:nvPicPr>
          <p:cNvPr id="11" name="Picture 10" descr="Cell phone displaying the OSHA Portable Ladder Safety Quick Card on the screen." title="Cell Phone with Screen Display"/>
          <p:cNvPicPr>
            <a:picLocks noChangeAspect="1"/>
          </p:cNvPicPr>
          <p:nvPr/>
        </p:nvPicPr>
        <p:blipFill rotWithShape="1">
          <a:blip r:embed="rId4">
            <a:extLst>
              <a:ext uri="{28A0092B-C50C-407E-A947-70E740481C1C}">
                <a14:useLocalDpi xmlns:a14="http://schemas.microsoft.com/office/drawing/2010/main" val="0"/>
              </a:ext>
            </a:extLst>
          </a:blip>
          <a:srcRect r="17477" b="7048"/>
          <a:stretch/>
        </p:blipFill>
        <p:spPr>
          <a:xfrm>
            <a:off x="8253406" y="1278265"/>
            <a:ext cx="3945678" cy="5534095"/>
          </a:xfrm>
          <a:prstGeom prst="rect">
            <a:avLst/>
          </a:prstGeom>
        </p:spPr>
      </p:pic>
      <p:sp>
        <p:nvSpPr>
          <p:cNvPr id="6" name="Title 5"/>
          <p:cNvSpPr>
            <a:spLocks noGrp="1"/>
          </p:cNvSpPr>
          <p:nvPr>
            <p:ph type="title"/>
          </p:nvPr>
        </p:nvSpPr>
        <p:spPr>
          <a:xfrm>
            <a:off x="309994" y="227967"/>
            <a:ext cx="9645167" cy="1325563"/>
          </a:xfrm>
        </p:spPr>
        <p:txBody>
          <a:bodyPr/>
          <a:lstStyle/>
          <a:p>
            <a:pPr algn="ctr"/>
            <a:r>
              <a:rPr lang="en-US" b="1" dirty="0">
                <a:solidFill>
                  <a:schemeClr val="tx1"/>
                </a:solidFill>
                <a:effectLst>
                  <a:outerShdw blurRad="38100" dist="38100" dir="2700000" algn="tl">
                    <a:srgbClr val="000000">
                      <a:alpha val="43137"/>
                    </a:srgbClr>
                  </a:outerShdw>
                </a:effectLst>
              </a:rPr>
              <a:t>Hit Me Up!</a:t>
            </a:r>
          </a:p>
        </p:txBody>
      </p:sp>
    </p:spTree>
    <p:extLst>
      <p:ext uri="{BB962C8B-B14F-4D97-AF65-F5344CB8AC3E}">
        <p14:creationId xmlns:p14="http://schemas.microsoft.com/office/powerpoint/2010/main" val="372586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dder propped against and surrounded by electrical lines." title="Ladder and Electrical Hazar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9567" r="25403" b="59352"/>
          <a:stretch/>
        </p:blipFill>
        <p:spPr>
          <a:xfrm>
            <a:off x="376518" y="109950"/>
            <a:ext cx="6267720" cy="6172863"/>
          </a:xfrm>
          <a:prstGeom prst="rect">
            <a:avLst/>
          </a:prstGeom>
        </p:spPr>
      </p:pic>
      <p:sp>
        <p:nvSpPr>
          <p:cNvPr id="3" name="TextBox 2"/>
          <p:cNvSpPr txBox="1"/>
          <p:nvPr/>
        </p:nvSpPr>
        <p:spPr>
          <a:xfrm>
            <a:off x="6933154" y="4526429"/>
            <a:ext cx="4582160" cy="52322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0000"/>
                </a:solidFill>
              </a:rPr>
              <a:t>Avoid electrical hazards</a:t>
            </a:r>
          </a:p>
        </p:txBody>
      </p:sp>
      <p:pic>
        <p:nvPicPr>
          <p:cNvPr id="4" name="Picture 3" descr="Phone icon displaying HMU or &quot;Hit Me Up&quot; " title="HMU Phon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3454" y="2527994"/>
            <a:ext cx="1623041" cy="1777492"/>
          </a:xfrm>
          <a:prstGeom prst="rect">
            <a:avLst/>
          </a:prstGeom>
        </p:spPr>
      </p:pic>
      <p:sp>
        <p:nvSpPr>
          <p:cNvPr id="5" name="Title 4"/>
          <p:cNvSpPr>
            <a:spLocks noGrp="1"/>
          </p:cNvSpPr>
          <p:nvPr>
            <p:ph type="title"/>
          </p:nvPr>
        </p:nvSpPr>
        <p:spPr>
          <a:xfrm>
            <a:off x="8416495" y="2527994"/>
            <a:ext cx="3534205" cy="1342069"/>
          </a:xfrm>
        </p:spPr>
        <p:txBody>
          <a:bodyPr/>
          <a:lstStyle/>
          <a:p>
            <a:r>
              <a:rPr lang="en-US" sz="4000" b="1" dirty="0"/>
              <a:t>Hit Me Up #1</a:t>
            </a:r>
          </a:p>
        </p:txBody>
      </p:sp>
    </p:spTree>
    <p:extLst>
      <p:ext uri="{BB962C8B-B14F-4D97-AF65-F5344CB8AC3E}">
        <p14:creationId xmlns:p14="http://schemas.microsoft.com/office/powerpoint/2010/main" val="42378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ken ladder rung" title="Broken Ladder Rung"/>
          <p:cNvPicPr>
            <a:picLocks noChangeAspect="1"/>
          </p:cNvPicPr>
          <p:nvPr/>
        </p:nvPicPr>
        <p:blipFill rotWithShape="1">
          <a:blip r:embed="rId3" cstate="print">
            <a:extLst>
              <a:ext uri="{28A0092B-C50C-407E-A947-70E740481C1C}">
                <a14:useLocalDpi xmlns:a14="http://schemas.microsoft.com/office/drawing/2010/main" val="0"/>
              </a:ext>
            </a:extLst>
          </a:blip>
          <a:srcRect l="15883"/>
          <a:stretch/>
        </p:blipFill>
        <p:spPr>
          <a:xfrm flipH="1">
            <a:off x="410528" y="628782"/>
            <a:ext cx="6228080" cy="5553088"/>
          </a:xfrm>
          <a:prstGeom prst="rect">
            <a:avLst/>
          </a:prstGeom>
          <a:ln>
            <a:solidFill>
              <a:schemeClr val="tx1">
                <a:lumMod val="95000"/>
                <a:lumOff val="5000"/>
              </a:schemeClr>
            </a:solidFill>
          </a:ln>
        </p:spPr>
      </p:pic>
      <p:sp>
        <p:nvSpPr>
          <p:cNvPr id="3" name="TextBox 2"/>
          <p:cNvSpPr txBox="1"/>
          <p:nvPr/>
        </p:nvSpPr>
        <p:spPr>
          <a:xfrm>
            <a:off x="7450128" y="3540926"/>
            <a:ext cx="2987040" cy="982000"/>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2800" b="1" dirty="0">
                <a:solidFill>
                  <a:srgbClr val="000000"/>
                </a:solidFill>
              </a:rPr>
              <a:t>Inspect rungs</a:t>
            </a:r>
          </a:p>
        </p:txBody>
      </p:sp>
      <p:sp>
        <p:nvSpPr>
          <p:cNvPr id="4" name="Oval 3" descr="Yellow circle highlighting the broken ladder rung" title="Yellow Circle"/>
          <p:cNvSpPr/>
          <p:nvPr/>
        </p:nvSpPr>
        <p:spPr>
          <a:xfrm flipH="1">
            <a:off x="4107865" y="2302474"/>
            <a:ext cx="1991360" cy="2048300"/>
          </a:xfrm>
          <a:prstGeom prst="ellipse">
            <a:avLst/>
          </a:prstGeom>
          <a:solidFill>
            <a:srgbClr val="FFFF00">
              <a:alpha val="1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descr="Phone icon displaying HMU or &quot;Hit me Up&quot; " title="HMU Phon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8608" y="1627834"/>
            <a:ext cx="1623041" cy="1777492"/>
          </a:xfrm>
          <a:prstGeom prst="rect">
            <a:avLst/>
          </a:prstGeom>
        </p:spPr>
      </p:pic>
      <p:sp>
        <p:nvSpPr>
          <p:cNvPr id="6" name="Title 5"/>
          <p:cNvSpPr>
            <a:spLocks noGrp="1"/>
          </p:cNvSpPr>
          <p:nvPr>
            <p:ph type="title"/>
          </p:nvPr>
        </p:nvSpPr>
        <p:spPr>
          <a:xfrm>
            <a:off x="8129588" y="1627834"/>
            <a:ext cx="3932237" cy="1342069"/>
          </a:xfrm>
        </p:spPr>
        <p:txBody>
          <a:bodyPr/>
          <a:lstStyle/>
          <a:p>
            <a:r>
              <a:rPr lang="en-US" sz="4000" b="1" dirty="0"/>
              <a:t>Hit Me Up #2</a:t>
            </a:r>
          </a:p>
        </p:txBody>
      </p:sp>
    </p:spTree>
    <p:extLst>
      <p:ext uri="{BB962C8B-B14F-4D97-AF65-F5344CB8AC3E}">
        <p14:creationId xmlns:p14="http://schemas.microsoft.com/office/powerpoint/2010/main" val="9978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oken ladder cleat" title="Broken Ladder Cleat"/>
          <p:cNvPicPr>
            <a:picLocks noChangeAspect="1"/>
          </p:cNvPicPr>
          <p:nvPr/>
        </p:nvPicPr>
        <p:blipFill rotWithShape="1">
          <a:blip r:embed="rId3" cstate="print">
            <a:extLst>
              <a:ext uri="{28A0092B-C50C-407E-A947-70E740481C1C}">
                <a14:useLocalDpi xmlns:a14="http://schemas.microsoft.com/office/drawing/2010/main" val="0"/>
              </a:ext>
            </a:extLst>
          </a:blip>
          <a:srcRect l="1398" t="396" r="11152" b="1725"/>
          <a:stretch/>
        </p:blipFill>
        <p:spPr>
          <a:xfrm>
            <a:off x="284480" y="835817"/>
            <a:ext cx="6288184" cy="5278593"/>
          </a:xfrm>
          <a:prstGeom prst="rect">
            <a:avLst/>
          </a:prstGeom>
          <a:ln>
            <a:solidFill>
              <a:schemeClr val="tx1">
                <a:lumMod val="95000"/>
                <a:lumOff val="5000"/>
              </a:schemeClr>
            </a:solidFill>
          </a:ln>
        </p:spPr>
      </p:pic>
      <p:sp>
        <p:nvSpPr>
          <p:cNvPr id="3" name="TextBox 2"/>
          <p:cNvSpPr txBox="1"/>
          <p:nvPr/>
        </p:nvSpPr>
        <p:spPr>
          <a:xfrm>
            <a:off x="7045960" y="3623716"/>
            <a:ext cx="4582160" cy="982000"/>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2800" b="1" dirty="0">
                <a:solidFill>
                  <a:srgbClr val="000000"/>
                </a:solidFill>
              </a:rPr>
              <a:t>Inspect cleats</a:t>
            </a:r>
          </a:p>
        </p:txBody>
      </p:sp>
      <p:sp>
        <p:nvSpPr>
          <p:cNvPr id="5" name="Oval 4" descr="Yellow circle highlighting the broken ladder cleat." title="Yellow Circle"/>
          <p:cNvSpPr/>
          <p:nvPr/>
        </p:nvSpPr>
        <p:spPr>
          <a:xfrm>
            <a:off x="2064573" y="3623716"/>
            <a:ext cx="1991360" cy="1660978"/>
          </a:xfrm>
          <a:prstGeom prst="ellipse">
            <a:avLst/>
          </a:prstGeom>
          <a:solidFill>
            <a:srgbClr val="FFFF00">
              <a:alpha val="1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descr="Green cirlce highlighting an appropriate ladder cleat" title="Green Circle"/>
          <p:cNvSpPr/>
          <p:nvPr/>
        </p:nvSpPr>
        <p:spPr>
          <a:xfrm>
            <a:off x="3889058" y="1133022"/>
            <a:ext cx="1991360" cy="1660978"/>
          </a:xfrm>
          <a:prstGeom prst="ellipse">
            <a:avLst/>
          </a:prstGeom>
          <a:solidFill>
            <a:schemeClr val="accent6">
              <a:lumMod val="40000"/>
              <a:lumOff val="60000"/>
              <a:alpha val="19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descr="Phone icon displaying HMU or &quot;Hit me Up&quot; " title="HMU Phon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8608" y="1627834"/>
            <a:ext cx="1623041" cy="1777492"/>
          </a:xfrm>
          <a:prstGeom prst="rect">
            <a:avLst/>
          </a:prstGeom>
        </p:spPr>
      </p:pic>
      <p:sp>
        <p:nvSpPr>
          <p:cNvPr id="4" name="Title 3"/>
          <p:cNvSpPr>
            <a:spLocks noGrp="1"/>
          </p:cNvSpPr>
          <p:nvPr>
            <p:ph type="title"/>
          </p:nvPr>
        </p:nvSpPr>
        <p:spPr>
          <a:xfrm>
            <a:off x="8154989" y="1625044"/>
            <a:ext cx="3592512" cy="1342069"/>
          </a:xfrm>
        </p:spPr>
        <p:txBody>
          <a:bodyPr/>
          <a:lstStyle/>
          <a:p>
            <a:r>
              <a:rPr lang="en-US" sz="4000" b="1" dirty="0"/>
              <a:t>Hit Me Up #3</a:t>
            </a:r>
          </a:p>
        </p:txBody>
      </p:sp>
    </p:spTree>
    <p:extLst>
      <p:ext uri="{BB962C8B-B14F-4D97-AF65-F5344CB8AC3E}">
        <p14:creationId xmlns:p14="http://schemas.microsoft.com/office/powerpoint/2010/main" val="23514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ker on stepladder, facing the wrong direction" title="Stepladder"/>
          <p:cNvPicPr>
            <a:picLocks noChangeAspect="1"/>
          </p:cNvPicPr>
          <p:nvPr/>
        </p:nvPicPr>
        <p:blipFill rotWithShape="1">
          <a:blip r:embed="rId3"/>
          <a:srcRect t="5532" r="43171" b="3880"/>
          <a:stretch/>
        </p:blipFill>
        <p:spPr>
          <a:xfrm>
            <a:off x="5126991" y="336175"/>
            <a:ext cx="2833668" cy="6212541"/>
          </a:xfrm>
          <a:prstGeom prst="rect">
            <a:avLst/>
          </a:prstGeom>
        </p:spPr>
      </p:pic>
      <p:sp>
        <p:nvSpPr>
          <p:cNvPr id="3" name="TextBox 2"/>
          <p:cNvSpPr txBox="1"/>
          <p:nvPr/>
        </p:nvSpPr>
        <p:spPr>
          <a:xfrm>
            <a:off x="1398196" y="2675964"/>
            <a:ext cx="4582160" cy="52322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0000"/>
                </a:solidFill>
              </a:rPr>
              <a:t>Face the ladder</a:t>
            </a:r>
          </a:p>
        </p:txBody>
      </p:sp>
      <p:pic>
        <p:nvPicPr>
          <p:cNvPr id="4" name="Picture 3" descr="Phone icon displaying HMU or &quot;Hit me Up&quot; " title="HMU Phon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608" y="617324"/>
            <a:ext cx="1623041" cy="1777492"/>
          </a:xfrm>
          <a:prstGeom prst="rect">
            <a:avLst/>
          </a:prstGeom>
        </p:spPr>
      </p:pic>
      <p:sp>
        <p:nvSpPr>
          <p:cNvPr id="2" name="Title 1"/>
          <p:cNvSpPr>
            <a:spLocks noGrp="1"/>
          </p:cNvSpPr>
          <p:nvPr>
            <p:ph type="title"/>
          </p:nvPr>
        </p:nvSpPr>
        <p:spPr>
          <a:xfrm>
            <a:off x="1944688" y="617324"/>
            <a:ext cx="3932237" cy="1342069"/>
          </a:xfrm>
        </p:spPr>
        <p:txBody>
          <a:bodyPr/>
          <a:lstStyle/>
          <a:p>
            <a:r>
              <a:rPr lang="en-US" sz="4000" b="1" dirty="0"/>
              <a:t>Hit Me Up #4</a:t>
            </a:r>
          </a:p>
        </p:txBody>
      </p:sp>
    </p:spTree>
    <p:extLst>
      <p:ext uri="{BB962C8B-B14F-4D97-AF65-F5344CB8AC3E}">
        <p14:creationId xmlns:p14="http://schemas.microsoft.com/office/powerpoint/2010/main" val="10718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selfsupporting ladders propped against the wall to be used as single ladders." title="Self Supporting Ladders"/>
          <p:cNvPicPr>
            <a:picLocks noChangeAspect="1"/>
          </p:cNvPicPr>
          <p:nvPr/>
        </p:nvPicPr>
        <p:blipFill rotWithShape="1">
          <a:blip r:embed="rId3">
            <a:extLst>
              <a:ext uri="{28A0092B-C50C-407E-A947-70E740481C1C}">
                <a14:useLocalDpi xmlns:a14="http://schemas.microsoft.com/office/drawing/2010/main" val="0"/>
              </a:ext>
            </a:extLst>
          </a:blip>
          <a:srcRect l="27500" t="7778" r="23333" b="8889"/>
          <a:stretch/>
        </p:blipFill>
        <p:spPr>
          <a:xfrm>
            <a:off x="1543125" y="316171"/>
            <a:ext cx="4632960" cy="5889356"/>
          </a:xfrm>
          <a:prstGeom prst="rect">
            <a:avLst/>
          </a:prstGeom>
          <a:ln>
            <a:solidFill>
              <a:schemeClr val="tx1"/>
            </a:solidFill>
          </a:ln>
        </p:spPr>
      </p:pic>
      <p:sp>
        <p:nvSpPr>
          <p:cNvPr id="4" name="TextBox 3"/>
          <p:cNvSpPr txBox="1"/>
          <p:nvPr/>
        </p:nvSpPr>
        <p:spPr>
          <a:xfrm>
            <a:off x="6638607" y="3976594"/>
            <a:ext cx="5423217"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0000"/>
                </a:solidFill>
              </a:rPr>
              <a:t>Self-supporting ladder should not be used as a single ladder</a:t>
            </a:r>
          </a:p>
        </p:txBody>
      </p:sp>
      <p:pic>
        <p:nvPicPr>
          <p:cNvPr id="5" name="Picture 4" descr="Phone icon displaying HMU or &quot;Hit me Up&quot; " title="HMU Phon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8608" y="1627834"/>
            <a:ext cx="1623041" cy="1777492"/>
          </a:xfrm>
          <a:prstGeom prst="rect">
            <a:avLst/>
          </a:prstGeom>
        </p:spPr>
      </p:pic>
      <p:sp>
        <p:nvSpPr>
          <p:cNvPr id="2" name="Title 1"/>
          <p:cNvSpPr>
            <a:spLocks noGrp="1"/>
          </p:cNvSpPr>
          <p:nvPr>
            <p:ph type="title"/>
          </p:nvPr>
        </p:nvSpPr>
        <p:spPr>
          <a:xfrm>
            <a:off x="8129588" y="1677857"/>
            <a:ext cx="3932237" cy="1342069"/>
          </a:xfrm>
        </p:spPr>
        <p:txBody>
          <a:bodyPr/>
          <a:lstStyle/>
          <a:p>
            <a:r>
              <a:rPr lang="en-US" sz="4000" b="1" dirty="0"/>
              <a:t>Hit Me Up #5</a:t>
            </a:r>
          </a:p>
        </p:txBody>
      </p:sp>
    </p:spTree>
    <p:extLst>
      <p:ext uri="{BB962C8B-B14F-4D97-AF65-F5344CB8AC3E}">
        <p14:creationId xmlns:p14="http://schemas.microsoft.com/office/powerpoint/2010/main" val="381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ker standing on the top step of a stepladder." title="Standing on Top Step"/>
          <p:cNvPicPr>
            <a:picLocks noChangeAspect="1"/>
          </p:cNvPicPr>
          <p:nvPr/>
        </p:nvPicPr>
        <p:blipFill rotWithShape="1">
          <a:blip r:embed="rId3" cstate="print">
            <a:extLst>
              <a:ext uri="{28A0092B-C50C-407E-A947-70E740481C1C}">
                <a14:useLocalDpi xmlns:a14="http://schemas.microsoft.com/office/drawing/2010/main" val="0"/>
              </a:ext>
            </a:extLst>
          </a:blip>
          <a:srcRect r="49020" b="20915"/>
          <a:stretch/>
        </p:blipFill>
        <p:spPr>
          <a:xfrm>
            <a:off x="1239390" y="137160"/>
            <a:ext cx="4602664" cy="6111240"/>
          </a:xfrm>
          <a:prstGeom prst="rect">
            <a:avLst/>
          </a:prstGeom>
          <a:ln>
            <a:solidFill>
              <a:schemeClr val="tx1">
                <a:lumMod val="95000"/>
                <a:lumOff val="5000"/>
              </a:schemeClr>
            </a:solidFill>
          </a:ln>
        </p:spPr>
      </p:pic>
      <p:sp>
        <p:nvSpPr>
          <p:cNvPr id="5" name="TextBox 4"/>
          <p:cNvSpPr txBox="1"/>
          <p:nvPr/>
        </p:nvSpPr>
        <p:spPr>
          <a:xfrm>
            <a:off x="6329680" y="3405326"/>
            <a:ext cx="5862320" cy="982000"/>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2800" b="1" dirty="0">
                <a:solidFill>
                  <a:srgbClr val="000000"/>
                </a:solidFill>
              </a:rPr>
              <a:t>Do not stand on top step </a:t>
            </a:r>
          </a:p>
        </p:txBody>
      </p:sp>
      <p:pic>
        <p:nvPicPr>
          <p:cNvPr id="7" name="Picture 6" descr="Phone icon displaying HMU or &quot;Hit me Up&quot; " title="HMU Phon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8608" y="1627834"/>
            <a:ext cx="1623041" cy="1777492"/>
          </a:xfrm>
          <a:prstGeom prst="rect">
            <a:avLst/>
          </a:prstGeom>
        </p:spPr>
      </p:pic>
      <p:sp>
        <p:nvSpPr>
          <p:cNvPr id="9" name="Title 8"/>
          <p:cNvSpPr>
            <a:spLocks noGrp="1"/>
          </p:cNvSpPr>
          <p:nvPr>
            <p:ph type="title"/>
          </p:nvPr>
        </p:nvSpPr>
        <p:spPr>
          <a:xfrm>
            <a:off x="8089497" y="1717797"/>
            <a:ext cx="3932237" cy="1342069"/>
          </a:xfrm>
        </p:spPr>
        <p:txBody>
          <a:bodyPr/>
          <a:lstStyle/>
          <a:p>
            <a:r>
              <a:rPr lang="en-US" sz="4000" b="1" dirty="0"/>
              <a:t>Hit Me Up #6</a:t>
            </a:r>
          </a:p>
        </p:txBody>
      </p:sp>
    </p:spTree>
    <p:extLst>
      <p:ext uri="{BB962C8B-B14F-4D97-AF65-F5344CB8AC3E}">
        <p14:creationId xmlns:p14="http://schemas.microsoft.com/office/powerpoint/2010/main" val="40891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p:txBody>
          <a:bodyPr/>
          <a:lstStyle/>
          <a:p>
            <a:pPr lvl="0"/>
            <a:r>
              <a:rPr lang="en-US">
                <a:sym typeface="Calibri"/>
              </a:rPr>
              <a:t>Objectives</a:t>
            </a:r>
            <a:endParaRPr lang="en-US" dirty="0">
              <a:sym typeface="Calibri"/>
            </a:endParaRPr>
          </a:p>
        </p:txBody>
      </p:sp>
      <p:sp>
        <p:nvSpPr>
          <p:cNvPr id="156" name="Shape 156"/>
          <p:cNvSpPr txBox="1">
            <a:spLocks noGrp="1"/>
          </p:cNvSpPr>
          <p:nvPr>
            <p:ph type="body" idx="1"/>
          </p:nvPr>
        </p:nvSpPr>
        <p:spPr/>
        <p:txBody>
          <a:bodyPr/>
          <a:lstStyle/>
          <a:p>
            <a:pPr marL="0" indent="0">
              <a:buNone/>
            </a:pPr>
            <a:r>
              <a:rPr lang="en-US" b="1" i="1" dirty="0">
                <a:sym typeface="Calibri"/>
              </a:rPr>
              <a:t>After completing the training, </a:t>
            </a:r>
            <a:r>
              <a:rPr lang="en-US" b="1" i="1" dirty="0"/>
              <a:t>participants </a:t>
            </a:r>
            <a:r>
              <a:rPr lang="en-US" b="1" i="1" dirty="0">
                <a:sym typeface="Calibri"/>
              </a:rPr>
              <a:t>will be able to:</a:t>
            </a:r>
            <a:endParaRPr lang="en-US" b="1" i="1" dirty="0"/>
          </a:p>
          <a:p>
            <a:pPr lvl="0"/>
            <a:r>
              <a:rPr lang="en-US" dirty="0"/>
              <a:t>Recognize 4 common construction site hazards</a:t>
            </a:r>
          </a:p>
          <a:p>
            <a:pPr lvl="0"/>
            <a:r>
              <a:rPr lang="en-US" dirty="0"/>
              <a:t>List 4 facts about falls on  construction sites</a:t>
            </a:r>
          </a:p>
          <a:p>
            <a:pPr lvl="0"/>
            <a:r>
              <a:rPr lang="en-US" dirty="0"/>
              <a:t>Identify 5 rights American workers have</a:t>
            </a:r>
          </a:p>
          <a:p>
            <a:pPr lvl="0"/>
            <a:r>
              <a:rPr lang="en-US" dirty="0"/>
              <a:t>Describe 6 safe ladder use practices</a:t>
            </a:r>
          </a:p>
          <a:p>
            <a:pPr lvl="0"/>
            <a:r>
              <a:rPr lang="en-US" dirty="0"/>
              <a:t>Demonstrate how to inspect and put on a PFAS</a:t>
            </a:r>
          </a:p>
          <a:p>
            <a:pPr lvl="0"/>
            <a:r>
              <a:rPr lang="en-US" dirty="0"/>
              <a:t>Access factors that contribute to scaffold accidents</a:t>
            </a:r>
          </a:p>
        </p:txBody>
      </p:sp>
      <p:pic>
        <p:nvPicPr>
          <p:cNvPr id="5" name="Shape 196" descr="Sam waving" title="Sam waving"/>
          <p:cNvPicPr preferRelativeResize="0"/>
          <p:nvPr/>
        </p:nvPicPr>
        <p:blipFill rotWithShape="1">
          <a:blip r:embed="rId3">
            <a:alphaModFix/>
          </a:blip>
          <a:srcRect/>
          <a:stretch/>
        </p:blipFill>
        <p:spPr>
          <a:xfrm>
            <a:off x="9320979" y="1533599"/>
            <a:ext cx="2286000" cy="4480560"/>
          </a:xfrm>
          <a:prstGeom prst="rect">
            <a:avLst/>
          </a:prstGeom>
          <a:noFill/>
          <a:ln>
            <a:noFill/>
          </a:ln>
        </p:spPr>
      </p:pic>
    </p:spTree>
    <p:extLst>
      <p:ext uri="{BB962C8B-B14F-4D97-AF65-F5344CB8AC3E}">
        <p14:creationId xmlns:p14="http://schemas.microsoft.com/office/powerpoint/2010/main" val="3118598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tright ladder propped against roof line with  poor angle of lean, improper extension and unlevel foundation." title="Straight ladder"/>
          <p:cNvPicPr>
            <a:picLocks noChangeAspect="1" noChangeArrowheads="1"/>
          </p:cNvPicPr>
          <p:nvPr/>
        </p:nvPicPr>
        <p:blipFill rotWithShape="1">
          <a:blip r:embed="rId3">
            <a:extLst>
              <a:ext uri="{28A0092B-C50C-407E-A947-70E740481C1C}">
                <a14:useLocalDpi xmlns:a14="http://schemas.microsoft.com/office/drawing/2010/main" val="0"/>
              </a:ext>
            </a:extLst>
          </a:blip>
          <a:srcRect l="6451" t="6390" r="8254"/>
          <a:stretch/>
        </p:blipFill>
        <p:spPr bwMode="auto">
          <a:xfrm>
            <a:off x="589280" y="121919"/>
            <a:ext cx="4622800" cy="6318965"/>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3412" y="2670413"/>
            <a:ext cx="5862320" cy="3323987"/>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2800" b="1" dirty="0">
                <a:solidFill>
                  <a:srgbClr val="000000"/>
                </a:solidFill>
              </a:rPr>
              <a:t>Surface should be level</a:t>
            </a:r>
          </a:p>
          <a:p>
            <a:pPr marL="285750" indent="-285750">
              <a:lnSpc>
                <a:spcPct val="250000"/>
              </a:lnSpc>
              <a:buFont typeface="Arial" panose="020B0604020202020204" pitchFamily="34" charset="0"/>
              <a:buChar char="•"/>
            </a:pPr>
            <a:r>
              <a:rPr lang="en-US" sz="2800" b="1" dirty="0">
                <a:solidFill>
                  <a:srgbClr val="000000"/>
                </a:solidFill>
              </a:rPr>
              <a:t>3 rungs should be “in the air”</a:t>
            </a:r>
          </a:p>
          <a:p>
            <a:pPr marL="285750" indent="-285750">
              <a:lnSpc>
                <a:spcPct val="250000"/>
              </a:lnSpc>
              <a:buFont typeface="Arial" panose="020B0604020202020204" pitchFamily="34" charset="0"/>
              <a:buChar char="•"/>
            </a:pPr>
            <a:r>
              <a:rPr lang="en-US" sz="2800" b="1" dirty="0">
                <a:solidFill>
                  <a:srgbClr val="000000"/>
                </a:solidFill>
              </a:rPr>
              <a:t>Proper angle of lean is 1:4</a:t>
            </a:r>
          </a:p>
        </p:txBody>
      </p:sp>
      <p:pic>
        <p:nvPicPr>
          <p:cNvPr id="6" name="Picture 5" descr="Phone icon displaying HMU or &quot;Hit me Up&quot; " title="HMU Phone"/>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3708" y="878534"/>
            <a:ext cx="1623041" cy="1777492"/>
          </a:xfrm>
          <a:prstGeom prst="rect">
            <a:avLst/>
          </a:prstGeom>
        </p:spPr>
      </p:pic>
      <p:sp>
        <p:nvSpPr>
          <p:cNvPr id="4" name="Title 3"/>
          <p:cNvSpPr>
            <a:spLocks noGrp="1"/>
          </p:cNvSpPr>
          <p:nvPr>
            <p:ph type="title"/>
          </p:nvPr>
        </p:nvSpPr>
        <p:spPr>
          <a:xfrm>
            <a:off x="6884988" y="878534"/>
            <a:ext cx="3932237" cy="1342069"/>
          </a:xfrm>
        </p:spPr>
        <p:txBody>
          <a:bodyPr/>
          <a:lstStyle/>
          <a:p>
            <a:r>
              <a:rPr lang="en-US" sz="4000" b="1" dirty="0"/>
              <a:t>Hit Me Up #7</a:t>
            </a:r>
          </a:p>
        </p:txBody>
      </p:sp>
    </p:spTree>
    <p:extLst>
      <p:ext uri="{BB962C8B-B14F-4D97-AF65-F5344CB8AC3E}">
        <p14:creationId xmlns:p14="http://schemas.microsoft.com/office/powerpoint/2010/main" val="342148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ell phone displaying the NIOSH Ladder Safety App on the screen." title="Cell Phone with Screen Display"/>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6464" y="1828800"/>
            <a:ext cx="3145536" cy="5029200"/>
          </a:xfrm>
          <a:prstGeom prst="rect">
            <a:avLst/>
          </a:prstGeom>
        </p:spPr>
      </p:pic>
      <p:sp>
        <p:nvSpPr>
          <p:cNvPr id="2" name="TextBox 1"/>
          <p:cNvSpPr txBox="1"/>
          <p:nvPr/>
        </p:nvSpPr>
        <p:spPr>
          <a:xfrm>
            <a:off x="3058370" y="2628559"/>
            <a:ext cx="6620298" cy="646331"/>
          </a:xfrm>
          <a:prstGeom prst="rect">
            <a:avLst/>
          </a:prstGeom>
          <a:noFill/>
        </p:spPr>
        <p:txBody>
          <a:bodyPr wrap="square" rtlCol="0">
            <a:spAutoFit/>
          </a:bodyPr>
          <a:lstStyle/>
          <a:p>
            <a:pPr algn="ctr"/>
            <a:r>
              <a:rPr lang="en-US" sz="3600" b="1" dirty="0">
                <a:solidFill>
                  <a:srgbClr val="176BE7"/>
                </a:solidFill>
              </a:rPr>
              <a:t>NIOSH Ladder Safety App      </a:t>
            </a:r>
          </a:p>
        </p:txBody>
      </p:sp>
      <p:sp>
        <p:nvSpPr>
          <p:cNvPr id="3" name="Title 2"/>
          <p:cNvSpPr>
            <a:spLocks noGrp="1"/>
          </p:cNvSpPr>
          <p:nvPr>
            <p:ph type="title"/>
          </p:nvPr>
        </p:nvSpPr>
        <p:spPr>
          <a:xfrm>
            <a:off x="978490" y="1347944"/>
            <a:ext cx="10515600" cy="1199518"/>
          </a:xfrm>
        </p:spPr>
        <p:txBody>
          <a:bodyPr/>
          <a:lstStyle/>
          <a:p>
            <a:pPr algn="ctr"/>
            <a:r>
              <a:rPr lang="en-US" sz="5400" b="1" dirty="0">
                <a:solidFill>
                  <a:srgbClr val="176BE7"/>
                </a:solidFill>
                <a:effectLst>
                  <a:outerShdw blurRad="38100" dist="38100" dir="2700000" algn="tl">
                    <a:srgbClr val="000000">
                      <a:alpha val="43137"/>
                    </a:srgbClr>
                  </a:outerShdw>
                </a:effectLst>
                <a:latin typeface="+mj-lt"/>
              </a:rPr>
              <a:t>For the Win!</a:t>
            </a:r>
          </a:p>
        </p:txBody>
      </p:sp>
      <p:pic>
        <p:nvPicPr>
          <p:cNvPr id="11" name="Picture 10" descr="Phone icon displaying FTW! or &quot;For teh Win!&quot; " title="FTW Phone"/>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37" y="361278"/>
            <a:ext cx="3779520" cy="4145280"/>
          </a:xfrm>
          <a:prstGeom prst="rect">
            <a:avLst/>
          </a:prstGeom>
        </p:spPr>
      </p:pic>
    </p:spTree>
    <p:extLst>
      <p:ext uri="{BB962C8B-B14F-4D97-AF65-F5344CB8AC3E}">
        <p14:creationId xmlns:p14="http://schemas.microsoft.com/office/powerpoint/2010/main" val="2532336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all Prevention from Ladders">
            <a:hlinkClick r:id="" action="ppaction://media"/>
            <a:extLst>
              <a:ext uri="{FF2B5EF4-FFF2-40B4-BE49-F238E27FC236}">
                <a16:creationId xmlns:a16="http://schemas.microsoft.com/office/drawing/2014/main" id="{A4636C17-9C68-0333-A8F7-7BDC080C7FAF}"/>
              </a:ext>
            </a:extLst>
          </p:cNvPr>
          <p:cNvPicPr>
            <a:picLocks noRot="1" noChangeAspect="1"/>
          </p:cNvPicPr>
          <p:nvPr>
            <a:videoFile r:link="rId1"/>
          </p:nvPr>
        </p:nvPicPr>
        <p:blipFill>
          <a:blip r:embed="rId4"/>
          <a:stretch>
            <a:fillRect/>
          </a:stretch>
        </p:blipFill>
        <p:spPr>
          <a:xfrm>
            <a:off x="368702" y="1265376"/>
            <a:ext cx="9232490" cy="5216369"/>
          </a:xfrm>
          <a:prstGeom prst="rect">
            <a:avLst/>
          </a:prstGeom>
        </p:spPr>
      </p:pic>
      <p:sp>
        <p:nvSpPr>
          <p:cNvPr id="5" name="Title 4"/>
          <p:cNvSpPr>
            <a:spLocks noGrp="1"/>
          </p:cNvSpPr>
          <p:nvPr>
            <p:ph type="title"/>
          </p:nvPr>
        </p:nvSpPr>
        <p:spPr/>
        <p:txBody>
          <a:bodyPr/>
          <a:lstStyle/>
          <a:p>
            <a:r>
              <a:rPr lang="en-US" sz="4800" b="1" dirty="0">
                <a:solidFill>
                  <a:srgbClr val="176BE7"/>
                </a:solidFill>
              </a:rPr>
              <a:t>Video:  Ladder Safety</a:t>
            </a:r>
          </a:p>
        </p:txBody>
      </p:sp>
    </p:spTree>
    <p:extLst>
      <p:ext uri="{BB962C8B-B14F-4D97-AF65-F5344CB8AC3E}">
        <p14:creationId xmlns:p14="http://schemas.microsoft.com/office/powerpoint/2010/main" val="42472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 name="Title 1"/>
          <p:cNvSpPr>
            <a:spLocks noGrp="1"/>
          </p:cNvSpPr>
          <p:nvPr>
            <p:ph type="title"/>
          </p:nvPr>
        </p:nvSpPr>
        <p:spPr>
          <a:xfrm>
            <a:off x="4213969" y="3030541"/>
            <a:ext cx="7489081" cy="2852737"/>
          </a:xfrm>
        </p:spPr>
        <p:txBody>
          <a:bodyPr/>
          <a:lstStyle/>
          <a:p>
            <a:r>
              <a:rPr lang="en-US" sz="6600" b="1" dirty="0">
                <a:solidFill>
                  <a:srgbClr val="FF8510"/>
                </a:solidFill>
                <a:effectLst>
                  <a:outerShdw blurRad="38100" dist="38100" dir="2700000" algn="tl">
                    <a:srgbClr val="000000">
                      <a:alpha val="43137"/>
                    </a:srgbClr>
                  </a:outerShdw>
                </a:effectLst>
              </a:rPr>
              <a:t>Personal Fall Arrest</a:t>
            </a:r>
          </a:p>
        </p:txBody>
      </p:sp>
      <p:pic>
        <p:nvPicPr>
          <p:cNvPr id="366" name="Shape 366" descr="Fall Prevention" title="Fall Prevention"/>
          <p:cNvPicPr preferRelativeResize="0"/>
          <p:nvPr/>
        </p:nvPicPr>
        <p:blipFill rotWithShape="1">
          <a:blip r:embed="rId3">
            <a:alphaModFix/>
          </a:blip>
          <a:srcRect/>
          <a:stretch/>
        </p:blipFill>
        <p:spPr>
          <a:xfrm>
            <a:off x="1651208" y="597200"/>
            <a:ext cx="8619763" cy="3712472"/>
          </a:xfrm>
          <a:prstGeom prst="rect">
            <a:avLst/>
          </a:prstGeom>
          <a:noFill/>
          <a:ln>
            <a:noFill/>
          </a:ln>
        </p:spPr>
      </p:pic>
      <p:pic>
        <p:nvPicPr>
          <p:cNvPr id="5" name="Picture 4" descr="Icon depicting a worker using a Personal Fall Arrest System (PFAS)" title="PFAS Icon">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1444" y="4351538"/>
            <a:ext cx="2011680" cy="2011680"/>
          </a:xfrm>
          <a:prstGeom prst="rect">
            <a:avLst/>
          </a:prstGeom>
        </p:spPr>
      </p:pic>
    </p:spTree>
    <p:extLst>
      <p:ext uri="{BB962C8B-B14F-4D97-AF65-F5344CB8AC3E}">
        <p14:creationId xmlns:p14="http://schemas.microsoft.com/office/powerpoint/2010/main" val="3668162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ne icon displaying IRL or &quot;In Real Life&quot; " title="IRL Phone"/>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396" b="11147"/>
          <a:stretch/>
        </p:blipFill>
        <p:spPr>
          <a:xfrm>
            <a:off x="117075" y="180957"/>
            <a:ext cx="4089843" cy="4142232"/>
          </a:xfrm>
          <a:prstGeom prst="rect">
            <a:avLst/>
          </a:prstGeom>
        </p:spPr>
      </p:pic>
      <p:sp>
        <p:nvSpPr>
          <p:cNvPr id="7" name="TextBox 6"/>
          <p:cNvSpPr txBox="1"/>
          <p:nvPr/>
        </p:nvSpPr>
        <p:spPr>
          <a:xfrm rot="180000">
            <a:off x="2018938" y="545973"/>
            <a:ext cx="2085037" cy="923330"/>
          </a:xfrm>
          <a:prstGeom prst="rect">
            <a:avLst/>
          </a:prstGeom>
          <a:noFill/>
        </p:spPr>
        <p:txBody>
          <a:bodyPr wrap="square" rtlCol="0">
            <a:spAutoFit/>
          </a:bodyPr>
          <a:lstStyle/>
          <a:p>
            <a:pPr algn="ctr" defTabSz="914377"/>
            <a:r>
              <a:rPr lang="en-US" sz="5400" b="1" dirty="0">
                <a:solidFill>
                  <a:srgbClr val="000000"/>
                </a:solidFill>
                <a:latin typeface="Arial"/>
              </a:rPr>
              <a:t>IRL!</a:t>
            </a:r>
          </a:p>
        </p:txBody>
      </p:sp>
      <p:sp>
        <p:nvSpPr>
          <p:cNvPr id="2" name="TextBox 1"/>
          <p:cNvSpPr txBox="1"/>
          <p:nvPr/>
        </p:nvSpPr>
        <p:spPr>
          <a:xfrm>
            <a:off x="4126708" y="1520646"/>
            <a:ext cx="5152571" cy="646331"/>
          </a:xfrm>
          <a:prstGeom prst="rect">
            <a:avLst/>
          </a:prstGeom>
          <a:noFill/>
        </p:spPr>
        <p:txBody>
          <a:bodyPr wrap="square" rtlCol="0">
            <a:spAutoFit/>
          </a:bodyPr>
          <a:lstStyle/>
          <a:p>
            <a:pPr algn="ctr" defTabSz="914377"/>
            <a:r>
              <a:rPr lang="en-US" sz="3600" b="1" dirty="0">
                <a:solidFill>
                  <a:srgbClr val="FF8510"/>
                </a:solidFill>
                <a:latin typeface="Arial"/>
              </a:rPr>
              <a:t>Personal Fall Arrest      </a:t>
            </a:r>
          </a:p>
        </p:txBody>
      </p:sp>
      <p:sp>
        <p:nvSpPr>
          <p:cNvPr id="12" name="TextBox 11"/>
          <p:cNvSpPr txBox="1"/>
          <p:nvPr/>
        </p:nvSpPr>
        <p:spPr>
          <a:xfrm>
            <a:off x="159791" y="4541048"/>
            <a:ext cx="9119488" cy="16312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i="1" dirty="0">
                <a:solidFill>
                  <a:srgbClr val="000000"/>
                </a:solidFill>
              </a:rPr>
              <a:t>Search for</a:t>
            </a:r>
            <a:r>
              <a:rPr lang="en-US" sz="2000" dirty="0">
                <a:solidFill>
                  <a:srgbClr val="000000"/>
                </a:solidFill>
              </a:rPr>
              <a:t>:  </a:t>
            </a:r>
          </a:p>
          <a:p>
            <a:r>
              <a:rPr lang="en-US" sz="2800" b="1" dirty="0">
                <a:solidFill>
                  <a:srgbClr val="176BE7"/>
                </a:solidFill>
              </a:rPr>
              <a:t>“Fall Protection Tips: How To Put On Your Harness”</a:t>
            </a:r>
          </a:p>
          <a:p>
            <a:r>
              <a:rPr lang="en-US" sz="2400" b="1" i="1" dirty="0"/>
              <a:t>Published by International Safety</a:t>
            </a:r>
            <a:br>
              <a:rPr lang="en-US" sz="2400" b="1" i="1" dirty="0"/>
            </a:br>
            <a:endParaRPr lang="en-US" sz="2400" b="1" i="1" dirty="0">
              <a:solidFill>
                <a:srgbClr val="000000"/>
              </a:solidFill>
              <a:latin typeface="Arial"/>
            </a:endParaRPr>
          </a:p>
        </p:txBody>
      </p:sp>
      <p:pic>
        <p:nvPicPr>
          <p:cNvPr id="11" name="Picture 10" descr="Phone displaying an image of the PFAS YouTube video " title="PFAS VIdeo"/>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5444" y="1954429"/>
            <a:ext cx="5059680" cy="4895088"/>
          </a:xfrm>
          <a:prstGeom prst="rect">
            <a:avLst/>
          </a:prstGeom>
        </p:spPr>
      </p:pic>
      <p:sp>
        <p:nvSpPr>
          <p:cNvPr id="3" name="Title 2"/>
          <p:cNvSpPr>
            <a:spLocks noGrp="1"/>
          </p:cNvSpPr>
          <p:nvPr>
            <p:ph type="title"/>
          </p:nvPr>
        </p:nvSpPr>
        <p:spPr>
          <a:xfrm>
            <a:off x="4970684" y="517259"/>
            <a:ext cx="5424600" cy="1325563"/>
          </a:xfrm>
        </p:spPr>
        <p:txBody>
          <a:bodyPr/>
          <a:lstStyle/>
          <a:p>
            <a:r>
              <a:rPr lang="en-US" dirty="0"/>
              <a:t>In Real Life!</a:t>
            </a:r>
          </a:p>
        </p:txBody>
      </p:sp>
    </p:spTree>
    <p:extLst>
      <p:ext uri="{BB962C8B-B14F-4D97-AF65-F5344CB8AC3E}">
        <p14:creationId xmlns:p14="http://schemas.microsoft.com/office/powerpoint/2010/main" val="875738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for Putting on a PFAS</a:t>
            </a:r>
          </a:p>
        </p:txBody>
      </p:sp>
      <p:pic>
        <p:nvPicPr>
          <p:cNvPr id="4" name="Online Media 3" title="How to Put on a Fall Protection Harness | Safety, Hazards, Training, Oregon OSHA">
            <a:hlinkClick r:id="" action="ppaction://media"/>
            <a:extLst>
              <a:ext uri="{FF2B5EF4-FFF2-40B4-BE49-F238E27FC236}">
                <a16:creationId xmlns:a16="http://schemas.microsoft.com/office/drawing/2014/main" id="{E5A32731-A85F-7206-25CC-C62D4DBA590C}"/>
              </a:ext>
            </a:extLst>
          </p:cNvPr>
          <p:cNvPicPr>
            <a:picLocks noRot="1" noChangeAspect="1"/>
          </p:cNvPicPr>
          <p:nvPr>
            <a:videoFile r:link="rId1"/>
          </p:nvPr>
        </p:nvPicPr>
        <p:blipFill>
          <a:blip r:embed="rId4"/>
          <a:stretch>
            <a:fillRect/>
          </a:stretch>
        </p:blipFill>
        <p:spPr>
          <a:xfrm>
            <a:off x="2019299" y="1347181"/>
            <a:ext cx="8754037" cy="4946043"/>
          </a:xfrm>
          <a:prstGeom prst="rect">
            <a:avLst/>
          </a:prstGeom>
        </p:spPr>
      </p:pic>
    </p:spTree>
    <p:extLst>
      <p:ext uri="{BB962C8B-B14F-4D97-AF65-F5344CB8AC3E}">
        <p14:creationId xmlns:p14="http://schemas.microsoft.com/office/powerpoint/2010/main" val="396254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6" name="Picture 5" descr="Scaffold icon" title="Scaffold Icon">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69" y="4390147"/>
            <a:ext cx="2011680" cy="2011680"/>
          </a:xfrm>
          <a:prstGeom prst="rect">
            <a:avLst/>
          </a:prstGeom>
        </p:spPr>
      </p:pic>
      <p:sp>
        <p:nvSpPr>
          <p:cNvPr id="2" name="Title 1"/>
          <p:cNvSpPr>
            <a:spLocks noGrp="1"/>
          </p:cNvSpPr>
          <p:nvPr>
            <p:ph type="title"/>
          </p:nvPr>
        </p:nvSpPr>
        <p:spPr>
          <a:xfrm>
            <a:off x="4213969" y="3030541"/>
            <a:ext cx="7489081" cy="2852737"/>
          </a:xfrm>
        </p:spPr>
        <p:txBody>
          <a:bodyPr/>
          <a:lstStyle/>
          <a:p>
            <a:r>
              <a:rPr lang="en-US" sz="6600" b="1" dirty="0">
                <a:solidFill>
                  <a:srgbClr val="C00000"/>
                </a:solidFill>
                <a:effectLst>
                  <a:outerShdw blurRad="38100" dist="38100" dir="2700000" algn="tl">
                    <a:srgbClr val="000000">
                      <a:alpha val="43137"/>
                    </a:srgbClr>
                  </a:outerShdw>
                </a:effectLst>
              </a:rPr>
              <a:t>Scaffold Safety</a:t>
            </a:r>
          </a:p>
        </p:txBody>
      </p:sp>
      <p:pic>
        <p:nvPicPr>
          <p:cNvPr id="366" name="Shape 366" descr="Fall Prevention" title="Fall Prevention"/>
          <p:cNvPicPr preferRelativeResize="0"/>
          <p:nvPr/>
        </p:nvPicPr>
        <p:blipFill rotWithShape="1">
          <a:blip r:embed="rId4">
            <a:alphaModFix/>
          </a:blip>
          <a:srcRect/>
          <a:stretch/>
        </p:blipFill>
        <p:spPr>
          <a:xfrm>
            <a:off x="1651208" y="597200"/>
            <a:ext cx="8619763" cy="3712472"/>
          </a:xfrm>
          <a:prstGeom prst="rect">
            <a:avLst/>
          </a:prstGeom>
          <a:noFill/>
          <a:ln>
            <a:noFill/>
          </a:ln>
        </p:spPr>
      </p:pic>
    </p:spTree>
    <p:extLst>
      <p:ext uri="{BB962C8B-B14F-4D97-AF65-F5344CB8AC3E}">
        <p14:creationId xmlns:p14="http://schemas.microsoft.com/office/powerpoint/2010/main" val="3031081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bile scaffolding with wheels." title="Mobile Scaffold"/>
          <p:cNvPicPr>
            <a:picLocks noChangeAspect="1"/>
          </p:cNvPicPr>
          <p:nvPr/>
        </p:nvPicPr>
        <p:blipFill>
          <a:blip r:embed="rId3">
            <a:clrChange>
              <a:clrFrom>
                <a:srgbClr val="FFFFFF"/>
              </a:clrFrom>
              <a:clrTo>
                <a:srgbClr val="FFFFFF">
                  <a:alpha val="0"/>
                </a:srgbClr>
              </a:clrTo>
            </a:clrChange>
          </a:blip>
          <a:stretch>
            <a:fillRect/>
          </a:stretch>
        </p:blipFill>
        <p:spPr>
          <a:xfrm>
            <a:off x="4159042" y="2145377"/>
            <a:ext cx="5465233" cy="4206477"/>
          </a:xfrm>
          <a:prstGeom prst="rect">
            <a:avLst/>
          </a:prstGeom>
        </p:spPr>
      </p:pic>
      <p:sp>
        <p:nvSpPr>
          <p:cNvPr id="8" name="Title 7"/>
          <p:cNvSpPr>
            <a:spLocks noGrp="1"/>
          </p:cNvSpPr>
          <p:nvPr>
            <p:ph type="title"/>
          </p:nvPr>
        </p:nvSpPr>
        <p:spPr/>
        <p:txBody>
          <a:bodyPr/>
          <a:lstStyle/>
          <a:p>
            <a:r>
              <a:rPr lang="en-US"/>
              <a:t>Scaffolds</a:t>
            </a:r>
            <a:endParaRPr lang="en-US" dirty="0"/>
          </a:p>
        </p:txBody>
      </p:sp>
      <p:pic>
        <p:nvPicPr>
          <p:cNvPr id="5" name="Picture 4" descr="Platform scaffold with planing, guardrails adnd access" title="Platform Scaffold"/>
          <p:cNvPicPr>
            <a:picLocks noChangeAspect="1"/>
          </p:cNvPicPr>
          <p:nvPr/>
        </p:nvPicPr>
        <p:blipFill>
          <a:blip r:embed="rId4">
            <a:clrChange>
              <a:clrFrom>
                <a:srgbClr val="FFFFFF"/>
              </a:clrFrom>
              <a:clrTo>
                <a:srgbClr val="FFFFFF">
                  <a:alpha val="0"/>
                </a:srgbClr>
              </a:clrTo>
            </a:clrChange>
          </a:blip>
          <a:stretch>
            <a:fillRect/>
          </a:stretch>
        </p:blipFill>
        <p:spPr>
          <a:xfrm>
            <a:off x="134555" y="2035276"/>
            <a:ext cx="4650489" cy="4572000"/>
          </a:xfrm>
          <a:prstGeom prst="rect">
            <a:avLst/>
          </a:prstGeom>
        </p:spPr>
      </p:pic>
      <p:pic>
        <p:nvPicPr>
          <p:cNvPr id="7" name="Picture 6" descr="Scissor lift used for lifting workers for work at heights." title="Scissor Lift"/>
          <p:cNvPicPr>
            <a:picLocks noChangeAspect="1"/>
          </p:cNvPicPr>
          <p:nvPr/>
        </p:nvPicPr>
        <p:blipFill rotWithShape="1">
          <a:blip r:embed="rId5">
            <a:clrChange>
              <a:clrFrom>
                <a:srgbClr val="FFFFFF"/>
              </a:clrFrom>
              <a:clrTo>
                <a:srgbClr val="FFFFFF">
                  <a:alpha val="0"/>
                </a:srgbClr>
              </a:clrTo>
            </a:clrChange>
          </a:blip>
          <a:srcRect r="4400"/>
          <a:stretch/>
        </p:blipFill>
        <p:spPr>
          <a:xfrm>
            <a:off x="8460022" y="1307982"/>
            <a:ext cx="3161708" cy="5358291"/>
          </a:xfrm>
          <a:prstGeom prst="rect">
            <a:avLst/>
          </a:prstGeom>
        </p:spPr>
      </p:pic>
    </p:spTree>
    <p:extLst>
      <p:ext uri="{BB962C8B-B14F-4D97-AF65-F5344CB8AC3E}">
        <p14:creationId xmlns:p14="http://schemas.microsoft.com/office/powerpoint/2010/main" val="1190454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all Prevention from Scaffolding">
            <a:hlinkClick r:id="" action="ppaction://media"/>
            <a:extLst>
              <a:ext uri="{FF2B5EF4-FFF2-40B4-BE49-F238E27FC236}">
                <a16:creationId xmlns:a16="http://schemas.microsoft.com/office/drawing/2014/main" id="{6C49BD9C-90D7-3B0D-6D5B-B3AC7722E790}"/>
              </a:ext>
            </a:extLst>
          </p:cNvPr>
          <p:cNvPicPr>
            <a:picLocks noRot="1" noChangeAspect="1"/>
          </p:cNvPicPr>
          <p:nvPr>
            <a:videoFile r:link="rId1"/>
          </p:nvPr>
        </p:nvPicPr>
        <p:blipFill>
          <a:blip r:embed="rId4"/>
          <a:stretch>
            <a:fillRect/>
          </a:stretch>
        </p:blipFill>
        <p:spPr>
          <a:xfrm>
            <a:off x="542528" y="1251843"/>
            <a:ext cx="9176658" cy="5184824"/>
          </a:xfrm>
          <a:prstGeom prst="rect">
            <a:avLst/>
          </a:prstGeom>
        </p:spPr>
      </p:pic>
      <p:sp>
        <p:nvSpPr>
          <p:cNvPr id="5" name="Title 4"/>
          <p:cNvSpPr>
            <a:spLocks noGrp="1"/>
          </p:cNvSpPr>
          <p:nvPr>
            <p:ph type="title"/>
          </p:nvPr>
        </p:nvSpPr>
        <p:spPr/>
        <p:txBody>
          <a:bodyPr/>
          <a:lstStyle/>
          <a:p>
            <a:r>
              <a:rPr lang="en-US" sz="4800" dirty="0"/>
              <a:t>Video:  Scaffold Safety</a:t>
            </a:r>
          </a:p>
        </p:txBody>
      </p:sp>
    </p:spTree>
    <p:extLst>
      <p:ext uri="{BB962C8B-B14F-4D97-AF65-F5344CB8AC3E}">
        <p14:creationId xmlns:p14="http://schemas.microsoft.com/office/powerpoint/2010/main" val="6491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ne icon displaying IRL or &quot;In Real Life&quot; " title="IRL Phone"/>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562" t="3396" b="11147"/>
          <a:stretch/>
        </p:blipFill>
        <p:spPr>
          <a:xfrm>
            <a:off x="85214" y="540775"/>
            <a:ext cx="3781250" cy="4142985"/>
          </a:xfrm>
          <a:prstGeom prst="rect">
            <a:avLst/>
          </a:prstGeom>
        </p:spPr>
      </p:pic>
      <p:sp>
        <p:nvSpPr>
          <p:cNvPr id="7" name="TextBox 6"/>
          <p:cNvSpPr txBox="1"/>
          <p:nvPr/>
        </p:nvSpPr>
        <p:spPr>
          <a:xfrm rot="180000">
            <a:off x="1423853" y="823389"/>
            <a:ext cx="2496457" cy="1015663"/>
          </a:xfrm>
          <a:prstGeom prst="rect">
            <a:avLst/>
          </a:prstGeom>
          <a:noFill/>
        </p:spPr>
        <p:txBody>
          <a:bodyPr wrap="square" rtlCol="0">
            <a:spAutoFit/>
          </a:bodyPr>
          <a:lstStyle/>
          <a:p>
            <a:pPr algn="ctr"/>
            <a:r>
              <a:rPr lang="en-US" sz="6000" b="1" dirty="0"/>
              <a:t>IRL!</a:t>
            </a:r>
          </a:p>
        </p:txBody>
      </p:sp>
      <p:sp>
        <p:nvSpPr>
          <p:cNvPr id="2" name="TextBox 1"/>
          <p:cNvSpPr txBox="1"/>
          <p:nvPr/>
        </p:nvSpPr>
        <p:spPr>
          <a:xfrm>
            <a:off x="3200400" y="2171363"/>
            <a:ext cx="8757920" cy="4154984"/>
          </a:xfrm>
          <a:prstGeom prst="rect">
            <a:avLst/>
          </a:prstGeom>
          <a:noFill/>
        </p:spPr>
        <p:txBody>
          <a:bodyPr wrap="square" rtlCol="0">
            <a:spAutoFit/>
          </a:bodyPr>
          <a:lstStyle/>
          <a:p>
            <a:pPr>
              <a:lnSpc>
                <a:spcPct val="150000"/>
              </a:lnSpc>
            </a:pPr>
            <a:r>
              <a:rPr lang="en-US" sz="3600" b="1" dirty="0">
                <a:solidFill>
                  <a:srgbClr val="176BE7"/>
                </a:solidFill>
              </a:rPr>
              <a:t>OSHA.gov</a:t>
            </a:r>
          </a:p>
          <a:p>
            <a:pPr marL="342900" indent="-342900">
              <a:lnSpc>
                <a:spcPct val="150000"/>
              </a:lnSpc>
              <a:buFont typeface="+mj-lt"/>
              <a:buAutoNum type="arabicPeriod"/>
            </a:pPr>
            <a:r>
              <a:rPr lang="en-US" sz="2800" b="1" dirty="0"/>
              <a:t>Click “</a:t>
            </a:r>
            <a:r>
              <a:rPr lang="en-US" sz="2800" b="1" dirty="0">
                <a:solidFill>
                  <a:srgbClr val="176BE7"/>
                </a:solidFill>
              </a:rPr>
              <a:t>MENU</a:t>
            </a:r>
            <a:r>
              <a:rPr lang="en-US" sz="2800" b="1" dirty="0"/>
              <a:t>” </a:t>
            </a:r>
          </a:p>
          <a:p>
            <a:pPr marL="342900" indent="-342900">
              <a:lnSpc>
                <a:spcPct val="150000"/>
              </a:lnSpc>
              <a:buFont typeface="+mj-lt"/>
              <a:buAutoNum type="arabicPeriod"/>
            </a:pPr>
            <a:r>
              <a:rPr lang="en-US" sz="2800" b="1" dirty="0"/>
              <a:t>Scroll down to “</a:t>
            </a:r>
            <a:r>
              <a:rPr lang="en-US" sz="2800" b="1" dirty="0">
                <a:solidFill>
                  <a:srgbClr val="176BE7"/>
                </a:solidFill>
              </a:rPr>
              <a:t>Data and Statistics</a:t>
            </a:r>
            <a:r>
              <a:rPr lang="en-US" sz="2800" b="1" dirty="0"/>
              <a:t>”</a:t>
            </a:r>
          </a:p>
          <a:p>
            <a:pPr marL="342900" indent="-342900">
              <a:lnSpc>
                <a:spcPct val="150000"/>
              </a:lnSpc>
              <a:buFont typeface="+mj-lt"/>
              <a:buAutoNum type="arabicPeriod"/>
            </a:pPr>
            <a:r>
              <a:rPr lang="en-US" sz="2800" b="1" dirty="0"/>
              <a:t>“</a:t>
            </a:r>
            <a:r>
              <a:rPr lang="en-US" sz="2800" b="1" dirty="0">
                <a:solidFill>
                  <a:srgbClr val="176BE7"/>
                </a:solidFill>
              </a:rPr>
              <a:t>Fatality and Catastrophe </a:t>
            </a:r>
            <a:r>
              <a:rPr lang="en-US" sz="2800" b="1" dirty="0"/>
              <a:t>Investigation Search”</a:t>
            </a:r>
          </a:p>
          <a:p>
            <a:pPr marL="342900" indent="-342900">
              <a:lnSpc>
                <a:spcPct val="150000"/>
              </a:lnSpc>
              <a:buFont typeface="+mj-lt"/>
              <a:buAutoNum type="arabicPeriod"/>
            </a:pPr>
            <a:r>
              <a:rPr lang="en-US" sz="2800" b="1" dirty="0"/>
              <a:t>Scroll down to “</a:t>
            </a:r>
            <a:r>
              <a:rPr lang="en-US" sz="2800" b="1" dirty="0">
                <a:solidFill>
                  <a:srgbClr val="176BE7"/>
                </a:solidFill>
              </a:rPr>
              <a:t>Keyword List</a:t>
            </a:r>
            <a:r>
              <a:rPr lang="en-US" sz="2800" b="1" dirty="0"/>
              <a:t>;” select “</a:t>
            </a:r>
            <a:r>
              <a:rPr lang="en-US" sz="2800" b="1" dirty="0">
                <a:solidFill>
                  <a:srgbClr val="176BE7"/>
                </a:solidFill>
              </a:rPr>
              <a:t>S</a:t>
            </a:r>
            <a:r>
              <a:rPr lang="en-US" sz="2800" b="1" dirty="0"/>
              <a:t>”</a:t>
            </a:r>
          </a:p>
          <a:p>
            <a:pPr marL="342900" indent="-342900">
              <a:lnSpc>
                <a:spcPct val="150000"/>
              </a:lnSpc>
              <a:buFont typeface="+mj-lt"/>
              <a:buAutoNum type="arabicPeriod"/>
            </a:pPr>
            <a:r>
              <a:rPr lang="en-US" sz="2800" b="1" dirty="0"/>
              <a:t>Select “</a:t>
            </a:r>
            <a:r>
              <a:rPr lang="en-US" sz="2800" b="1" dirty="0">
                <a:solidFill>
                  <a:srgbClr val="176BE7"/>
                </a:solidFill>
              </a:rPr>
              <a:t>Scaffold</a:t>
            </a:r>
            <a:r>
              <a:rPr lang="en-US" sz="2800" b="1" dirty="0"/>
              <a:t>”</a:t>
            </a:r>
            <a:endParaRPr lang="en-US" sz="2000" dirty="0"/>
          </a:p>
        </p:txBody>
      </p:sp>
      <p:sp>
        <p:nvSpPr>
          <p:cNvPr id="3" name="Action Button: Information 2" descr="Button is linked to OSHA's website where Fatalities and Catastrophies related to falls can be reviewed.  The url is:  https://www.osha.gov/pls/imis/AccidentSearch.search?acc_keyword=&quot;Fall&quot;&amp;keyword_list=on&#10;" title="Information Button">
            <a:hlinkClick r:id="rId4" highlightClick="1"/>
          </p:cNvPr>
          <p:cNvSpPr/>
          <p:nvPr/>
        </p:nvSpPr>
        <p:spPr>
          <a:xfrm>
            <a:off x="11366091" y="6128687"/>
            <a:ext cx="570271" cy="521109"/>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676400" y="758757"/>
            <a:ext cx="10515600" cy="1002169"/>
          </a:xfrm>
        </p:spPr>
        <p:txBody>
          <a:bodyPr/>
          <a:lstStyle/>
          <a:p>
            <a:pPr algn="ctr"/>
            <a:r>
              <a:rPr lang="en-US" sz="6600" b="1" dirty="0">
                <a:solidFill>
                  <a:srgbClr val="176BE7"/>
                </a:solidFill>
                <a:effectLst>
                  <a:outerShdw blurRad="38100" dist="38100" dir="2700000" algn="tl">
                    <a:srgbClr val="000000">
                      <a:alpha val="43137"/>
                    </a:srgbClr>
                  </a:outerShdw>
                </a:effectLst>
              </a:rPr>
              <a:t>In Real Life!</a:t>
            </a:r>
            <a:br>
              <a:rPr lang="en-US" sz="6600" b="1" dirty="0">
                <a:solidFill>
                  <a:srgbClr val="176BE7"/>
                </a:solidFill>
                <a:effectLst>
                  <a:outerShdw blurRad="38100" dist="38100" dir="2700000" algn="tl">
                    <a:srgbClr val="000000">
                      <a:alpha val="43137"/>
                    </a:srgbClr>
                  </a:outerShdw>
                </a:effectLst>
              </a:rPr>
            </a:br>
            <a:r>
              <a:rPr lang="en-US" sz="3600" b="1" i="1" dirty="0">
                <a:solidFill>
                  <a:srgbClr val="C00000"/>
                </a:solidFill>
              </a:rPr>
              <a:t>Scaffolds and Fatalities</a:t>
            </a:r>
            <a:endParaRPr lang="en-US" sz="36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9527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4" name="Picture 3" descr="2 construction workers wearing fall protection on a construction jobsite." title="Construction is Dangerous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151" y="287020"/>
            <a:ext cx="6882582"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1" name="Shape 241"/>
          <p:cNvSpPr txBox="1">
            <a:spLocks noGrp="1"/>
          </p:cNvSpPr>
          <p:nvPr>
            <p:ph type="title"/>
          </p:nvPr>
        </p:nvSpPr>
        <p:spPr>
          <a:xfrm>
            <a:off x="1187451" y="3422428"/>
            <a:ext cx="10515600" cy="2852737"/>
          </a:xfrm>
        </p:spPr>
        <p:txBody>
          <a:bodyPr/>
          <a:lstStyle/>
          <a:p>
            <a:r>
              <a:rPr lang="en-US" b="1" dirty="0">
                <a:solidFill>
                  <a:srgbClr val="176BE7"/>
                </a:solidFill>
              </a:rPr>
              <a:t>Construction is Dangerous Work</a:t>
            </a:r>
            <a:br>
              <a:rPr lang="en-US" b="1" dirty="0">
                <a:solidFill>
                  <a:srgbClr val="176BE7"/>
                </a:solidFill>
              </a:rPr>
            </a:br>
            <a:r>
              <a:rPr lang="en-US" sz="3600" b="1" i="1" dirty="0">
                <a:solidFill>
                  <a:srgbClr val="176BE7"/>
                </a:solidFill>
              </a:rPr>
              <a:t>Introduction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alls in Construction/Fixed Scaffolds">
            <a:hlinkClick r:id="" action="ppaction://media"/>
            <a:extLst>
              <a:ext uri="{FF2B5EF4-FFF2-40B4-BE49-F238E27FC236}">
                <a16:creationId xmlns:a16="http://schemas.microsoft.com/office/drawing/2014/main" id="{1B572398-14E2-2F69-A09D-84A39AE173D2}"/>
              </a:ext>
            </a:extLst>
          </p:cNvPr>
          <p:cNvPicPr>
            <a:picLocks noRot="1" noChangeAspect="1"/>
          </p:cNvPicPr>
          <p:nvPr>
            <a:videoFile r:link="rId1"/>
          </p:nvPr>
        </p:nvPicPr>
        <p:blipFill>
          <a:blip r:embed="rId4"/>
          <a:stretch>
            <a:fillRect/>
          </a:stretch>
        </p:blipFill>
        <p:spPr>
          <a:xfrm>
            <a:off x="471948" y="1386348"/>
            <a:ext cx="8665398" cy="4895961"/>
          </a:xfrm>
          <a:prstGeom prst="rect">
            <a:avLst/>
          </a:prstGeom>
        </p:spPr>
      </p:pic>
      <p:sp>
        <p:nvSpPr>
          <p:cNvPr id="3" name="Title 2"/>
          <p:cNvSpPr>
            <a:spLocks noGrp="1"/>
          </p:cNvSpPr>
          <p:nvPr>
            <p:ph type="title"/>
          </p:nvPr>
        </p:nvSpPr>
        <p:spPr/>
        <p:txBody>
          <a:bodyPr/>
          <a:lstStyle/>
          <a:p>
            <a:r>
              <a:rPr lang="en-US" dirty="0"/>
              <a:t>How Does it Happen?</a:t>
            </a:r>
          </a:p>
        </p:txBody>
      </p:sp>
    </p:spTree>
    <p:extLst>
      <p:ext uri="{BB962C8B-B14F-4D97-AF65-F5344CB8AC3E}">
        <p14:creationId xmlns:p14="http://schemas.microsoft.com/office/powerpoint/2010/main" val="244628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Phone icon displaying HMU or &quot;ut me Up!&quot; " title="HMU Phone"/>
          <p:cNvGrpSpPr/>
          <p:nvPr/>
        </p:nvGrpSpPr>
        <p:grpSpPr>
          <a:xfrm>
            <a:off x="112108" y="612139"/>
            <a:ext cx="3781250" cy="4142985"/>
            <a:chOff x="112108" y="612139"/>
            <a:chExt cx="3781250" cy="4142985"/>
          </a:xfrm>
        </p:grpSpPr>
        <p:pic>
          <p:nvPicPr>
            <p:cNvPr id="8" name="Picture 7" descr="Phone icon displaying HMU or &quot;Hit me Up&quot; " title="HMU Phone"/>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562" t="3396" b="11147"/>
            <a:stretch/>
          </p:blipFill>
          <p:spPr>
            <a:xfrm>
              <a:off x="112108" y="612139"/>
              <a:ext cx="3781250" cy="4142985"/>
            </a:xfrm>
            <a:prstGeom prst="rect">
              <a:avLst/>
            </a:prstGeom>
          </p:spPr>
        </p:pic>
        <p:sp>
          <p:nvSpPr>
            <p:cNvPr id="7" name="TextBox 6"/>
            <p:cNvSpPr txBox="1"/>
            <p:nvPr/>
          </p:nvSpPr>
          <p:spPr>
            <a:xfrm rot="180000">
              <a:off x="1711817" y="1006669"/>
              <a:ext cx="1965453" cy="830997"/>
            </a:xfrm>
            <a:prstGeom prst="rect">
              <a:avLst/>
            </a:prstGeom>
            <a:noFill/>
          </p:spPr>
          <p:txBody>
            <a:bodyPr wrap="square" rtlCol="0">
              <a:spAutoFit/>
            </a:bodyPr>
            <a:lstStyle/>
            <a:p>
              <a:pPr algn="ctr"/>
              <a:r>
                <a:rPr lang="en-US" sz="4800" b="1" dirty="0">
                  <a:solidFill>
                    <a:srgbClr val="000000"/>
                  </a:solidFill>
                </a:rPr>
                <a:t>HMU!</a:t>
              </a:r>
            </a:p>
          </p:txBody>
        </p:sp>
      </p:grpSp>
      <p:sp>
        <p:nvSpPr>
          <p:cNvPr id="6" name="Title 5"/>
          <p:cNvSpPr>
            <a:spLocks noGrp="1"/>
          </p:cNvSpPr>
          <p:nvPr>
            <p:ph type="title"/>
          </p:nvPr>
        </p:nvSpPr>
        <p:spPr>
          <a:xfrm>
            <a:off x="1255838" y="535657"/>
            <a:ext cx="10515600" cy="1352872"/>
          </a:xfrm>
        </p:spPr>
        <p:txBody>
          <a:bodyPr/>
          <a:lstStyle/>
          <a:p>
            <a:pPr algn="ctr"/>
            <a:r>
              <a:rPr lang="en-US" b="1" dirty="0">
                <a:solidFill>
                  <a:srgbClr val="176BE7"/>
                </a:solidFill>
                <a:effectLst>
                  <a:outerShdw blurRad="38100" dist="38100" dir="2700000" algn="tl">
                    <a:srgbClr val="000000">
                      <a:alpha val="43137"/>
                    </a:srgbClr>
                  </a:outerShdw>
                </a:effectLst>
              </a:rPr>
              <a:t>Hit Me Up!</a:t>
            </a:r>
            <a:br>
              <a:rPr lang="en-US" b="1" dirty="0">
                <a:solidFill>
                  <a:srgbClr val="176BE7"/>
                </a:solidFill>
                <a:effectLst>
                  <a:outerShdw blurRad="38100" dist="38100" dir="2700000" algn="tl">
                    <a:srgbClr val="000000">
                      <a:alpha val="43137"/>
                    </a:srgbClr>
                  </a:outerShdw>
                </a:effectLst>
              </a:rPr>
            </a:br>
            <a:r>
              <a:rPr lang="en-US" sz="3600" b="1" i="1" dirty="0">
                <a:solidFill>
                  <a:srgbClr val="C00000"/>
                </a:solidFill>
              </a:rPr>
              <a:t>Scaffold Safety</a:t>
            </a:r>
            <a:endParaRPr lang="en-US" sz="3600" b="1" i="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3200400" y="2171363"/>
            <a:ext cx="8757920" cy="4324261"/>
          </a:xfrm>
          <a:prstGeom prst="rect">
            <a:avLst/>
          </a:prstGeom>
          <a:noFill/>
        </p:spPr>
        <p:txBody>
          <a:bodyPr wrap="square" rtlCol="0">
            <a:spAutoFit/>
          </a:bodyPr>
          <a:lstStyle/>
          <a:p>
            <a:r>
              <a:rPr lang="en-US" sz="2400" b="1" i="1" dirty="0"/>
              <a:t>Select an event from the list of accidents and consider these questions as you create a story describing what might have happened:</a:t>
            </a:r>
          </a:p>
          <a:p>
            <a:endParaRPr lang="en-US" sz="2800" b="1" dirty="0"/>
          </a:p>
          <a:p>
            <a:pPr marL="514350" indent="-514350">
              <a:spcBef>
                <a:spcPts val="600"/>
              </a:spcBef>
              <a:spcAft>
                <a:spcPts val="600"/>
              </a:spcAft>
              <a:buFont typeface="+mj-lt"/>
              <a:buAutoNum type="arabicPeriod"/>
            </a:pPr>
            <a:r>
              <a:rPr lang="en-US" sz="2800" b="1" dirty="0"/>
              <a:t>On what type of job site did this happen?</a:t>
            </a:r>
          </a:p>
          <a:p>
            <a:pPr marL="514350" indent="-514350">
              <a:spcBef>
                <a:spcPts val="600"/>
              </a:spcBef>
              <a:spcAft>
                <a:spcPts val="600"/>
              </a:spcAft>
              <a:buFont typeface="+mj-lt"/>
              <a:buAutoNum type="arabicPeriod"/>
            </a:pPr>
            <a:r>
              <a:rPr lang="en-US" sz="2800" b="1" dirty="0"/>
              <a:t>What type of scaffold was being used?</a:t>
            </a:r>
          </a:p>
          <a:p>
            <a:pPr marL="514350" indent="-514350">
              <a:spcBef>
                <a:spcPts val="600"/>
              </a:spcBef>
              <a:spcAft>
                <a:spcPts val="600"/>
              </a:spcAft>
              <a:buFont typeface="+mj-lt"/>
              <a:buAutoNum type="arabicPeriod"/>
            </a:pPr>
            <a:r>
              <a:rPr lang="en-US" sz="2800" b="1" dirty="0"/>
              <a:t>What actions or conditions contributed to the accident?</a:t>
            </a:r>
          </a:p>
          <a:p>
            <a:pPr marL="514350" indent="-514350">
              <a:spcBef>
                <a:spcPts val="600"/>
              </a:spcBef>
              <a:spcAft>
                <a:spcPts val="600"/>
              </a:spcAft>
              <a:buFont typeface="+mj-lt"/>
              <a:buAutoNum type="arabicPeriod"/>
            </a:pPr>
            <a:r>
              <a:rPr lang="en-US" sz="2800" b="1" dirty="0"/>
              <a:t>How could this accident have been prevented?</a:t>
            </a:r>
          </a:p>
        </p:txBody>
      </p:sp>
    </p:spTree>
    <p:extLst>
      <p:ext uri="{BB962C8B-B14F-4D97-AF65-F5344CB8AC3E}">
        <p14:creationId xmlns:p14="http://schemas.microsoft.com/office/powerpoint/2010/main" val="3544116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4" name="Picture 3" descr="2 construction workers wearing fall protection on a construction jobsite." title="Construction is Dangerous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151" y="287020"/>
            <a:ext cx="6882582"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1" name="Shape 241"/>
          <p:cNvSpPr txBox="1">
            <a:spLocks noGrp="1"/>
          </p:cNvSpPr>
          <p:nvPr>
            <p:ph type="title"/>
          </p:nvPr>
        </p:nvSpPr>
        <p:spPr>
          <a:xfrm>
            <a:off x="1187451" y="3448554"/>
            <a:ext cx="10515600" cy="2852737"/>
          </a:xfrm>
        </p:spPr>
        <p:txBody>
          <a:bodyPr/>
          <a:lstStyle/>
          <a:p>
            <a:r>
              <a:rPr lang="en-US" b="1" dirty="0">
                <a:solidFill>
                  <a:srgbClr val="176BE7"/>
                </a:solidFill>
              </a:rPr>
              <a:t>Construction is Dangerous Work</a:t>
            </a:r>
            <a:br>
              <a:rPr lang="en-US" b="1" dirty="0">
                <a:solidFill>
                  <a:srgbClr val="176BE7"/>
                </a:solidFill>
              </a:rPr>
            </a:br>
            <a:r>
              <a:rPr lang="en-US" sz="3600" b="1" i="1" dirty="0">
                <a:solidFill>
                  <a:srgbClr val="176BE7"/>
                </a:solidFill>
              </a:rPr>
              <a:t>Summary</a:t>
            </a:r>
            <a:endParaRPr lang="en-US" b="1" i="1" dirty="0">
              <a:solidFill>
                <a:srgbClr val="176BE7"/>
              </a:solidFill>
            </a:endParaRPr>
          </a:p>
        </p:txBody>
      </p:sp>
    </p:spTree>
    <p:extLst>
      <p:ext uri="{BB962C8B-B14F-4D97-AF65-F5344CB8AC3E}">
        <p14:creationId xmlns:p14="http://schemas.microsoft.com/office/powerpoint/2010/main" val="321886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 name="Title 1"/>
          <p:cNvSpPr>
            <a:spLocks noGrp="1"/>
          </p:cNvSpPr>
          <p:nvPr>
            <p:ph type="title"/>
          </p:nvPr>
        </p:nvSpPr>
        <p:spPr>
          <a:xfrm>
            <a:off x="4112370" y="4429073"/>
            <a:ext cx="7093325" cy="1472643"/>
          </a:xfrm>
        </p:spPr>
        <p:txBody>
          <a:bodyPr/>
          <a:lstStyle/>
          <a:p>
            <a:r>
              <a:rPr lang="en-US" sz="6600" b="1" dirty="0">
                <a:solidFill>
                  <a:srgbClr val="FF0000"/>
                </a:solidFill>
                <a:effectLst>
                  <a:outerShdw blurRad="38100" dist="38100" dir="2700000" algn="tl">
                    <a:srgbClr val="000000">
                      <a:alpha val="43137"/>
                    </a:srgbClr>
                  </a:outerShdw>
                </a:effectLst>
              </a:rPr>
              <a:t>Review</a:t>
            </a:r>
          </a:p>
        </p:txBody>
      </p:sp>
      <p:pic>
        <p:nvPicPr>
          <p:cNvPr id="366" name="Shape 366" descr="Fall Prevention" title="Fall Prevention"/>
          <p:cNvPicPr preferRelativeResize="0"/>
          <p:nvPr/>
        </p:nvPicPr>
        <p:blipFill rotWithShape="1">
          <a:blip r:embed="rId3">
            <a:alphaModFix/>
          </a:blip>
          <a:srcRect/>
          <a:stretch/>
        </p:blipFill>
        <p:spPr>
          <a:xfrm>
            <a:off x="1651208" y="597200"/>
            <a:ext cx="8619763" cy="3712472"/>
          </a:xfrm>
          <a:prstGeom prst="rect">
            <a:avLst/>
          </a:prstGeom>
          <a:noFill/>
          <a:ln>
            <a:noFill/>
          </a:ln>
        </p:spPr>
      </p:pic>
      <p:pic>
        <p:nvPicPr>
          <p:cNvPr id="5" name="Picture 4" descr="Red check mark in box" title="Checkbox"/>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498" y="3352800"/>
            <a:ext cx="2828424" cy="3232484"/>
          </a:xfrm>
          <a:prstGeom prst="rect">
            <a:avLst/>
          </a:prstGeom>
        </p:spPr>
      </p:pic>
    </p:spTree>
    <p:extLst>
      <p:ext uri="{BB962C8B-B14F-4D97-AF65-F5344CB8AC3E}">
        <p14:creationId xmlns:p14="http://schemas.microsoft.com/office/powerpoint/2010/main" val="248865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ox that reveals the answer to question #1" title="Answer #1"/>
          <p:cNvGrpSpPr/>
          <p:nvPr/>
        </p:nvGrpSpPr>
        <p:grpSpPr>
          <a:xfrm>
            <a:off x="2017678" y="2676304"/>
            <a:ext cx="8977133" cy="3741649"/>
            <a:chOff x="2017678" y="2676304"/>
            <a:chExt cx="8977133" cy="3741649"/>
          </a:xfrm>
        </p:grpSpPr>
        <p:pic>
          <p:nvPicPr>
            <p:cNvPr id="37" name="Picture 36" title="Answer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666" y="2676304"/>
              <a:ext cx="7676145" cy="3741649"/>
            </a:xfrm>
            <a:prstGeom prst="rect">
              <a:avLst/>
            </a:prstGeom>
          </p:spPr>
        </p:pic>
        <p:grpSp>
          <p:nvGrpSpPr>
            <p:cNvPr id="39" name="Group 38" descr="Locaion for instructor to click and display review question answer" title="Answer"/>
            <p:cNvGrpSpPr/>
            <p:nvPr/>
          </p:nvGrpSpPr>
          <p:grpSpPr>
            <a:xfrm>
              <a:off x="2622326" y="2957520"/>
              <a:ext cx="3394339" cy="3030634"/>
              <a:chOff x="5219477" y="995322"/>
              <a:chExt cx="6261323" cy="1514980"/>
            </a:xfrm>
          </p:grpSpPr>
          <p:sp>
            <p:nvSpPr>
              <p:cNvPr id="40" name="Freeform: Shape 39"/>
              <p:cNvSpPr/>
              <p:nvPr/>
            </p:nvSpPr>
            <p:spPr>
              <a:xfrm>
                <a:off x="10891520" y="995322"/>
                <a:ext cx="589280" cy="1514980"/>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Freeform: Shape 40"/>
              <p:cNvSpPr/>
              <p:nvPr/>
            </p:nvSpPr>
            <p:spPr>
              <a:xfrm>
                <a:off x="5219477" y="995322"/>
                <a:ext cx="5672043" cy="1514980"/>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oup 42" descr="Box where answewr to review question is dispayed." title="Answer Box"/>
            <p:cNvGrpSpPr/>
            <p:nvPr/>
          </p:nvGrpSpPr>
          <p:grpSpPr>
            <a:xfrm>
              <a:off x="5069276" y="2949536"/>
              <a:ext cx="5338807" cy="3030637"/>
              <a:chOff x="5058491" y="977136"/>
              <a:chExt cx="6545247" cy="3503988"/>
            </a:xfrm>
          </p:grpSpPr>
          <p:grpSp>
            <p:nvGrpSpPr>
              <p:cNvPr id="33" name="Group 32"/>
              <p:cNvGrpSpPr/>
              <p:nvPr/>
            </p:nvGrpSpPr>
            <p:grpSpPr>
              <a:xfrm>
                <a:off x="5342415" y="977136"/>
                <a:ext cx="6261323" cy="3503988"/>
                <a:chOff x="5219477" y="995321"/>
                <a:chExt cx="6261323" cy="3503988"/>
              </a:xfrm>
            </p:grpSpPr>
            <p:sp>
              <p:nvSpPr>
                <p:cNvPr id="21" name="Freeform: Shape 20"/>
                <p:cNvSpPr/>
                <p:nvPr/>
              </p:nvSpPr>
              <p:spPr>
                <a:xfrm>
                  <a:off x="10891520" y="995322"/>
                  <a:ext cx="589280" cy="3503987"/>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Shape 27"/>
                <p:cNvSpPr/>
                <p:nvPr/>
              </p:nvSpPr>
              <p:spPr>
                <a:xfrm>
                  <a:off x="5219477" y="995321"/>
                  <a:ext cx="5672043" cy="3503988"/>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2" name="TextBox 41" descr="Answer:  Falls, Struck-by, ELectrocution ad Caught in/Between" title="Answer to Review Question 1"/>
              <p:cNvSpPr txBox="1"/>
              <p:nvPr/>
            </p:nvSpPr>
            <p:spPr>
              <a:xfrm>
                <a:off x="5058491" y="1276099"/>
                <a:ext cx="6479780" cy="2668858"/>
              </a:xfrm>
              <a:prstGeom prst="rect">
                <a:avLst/>
              </a:prstGeom>
              <a:noFill/>
            </p:spPr>
            <p:txBody>
              <a:bodyPr wrap="square" rtlCol="0">
                <a:spAutoFit/>
              </a:bodyPr>
              <a:lstStyle/>
              <a:p>
                <a:pPr algn="ctr"/>
                <a:r>
                  <a:rPr lang="en-US" sz="3600" b="1" dirty="0"/>
                  <a:t>Falls</a:t>
                </a:r>
              </a:p>
              <a:p>
                <a:pPr algn="ctr"/>
                <a:r>
                  <a:rPr lang="en-US" sz="3600" b="1" dirty="0"/>
                  <a:t>Struck-by</a:t>
                </a:r>
              </a:p>
              <a:p>
                <a:pPr algn="ctr"/>
                <a:r>
                  <a:rPr lang="en-US" sz="3600" b="1" dirty="0"/>
                  <a:t>Electrocution</a:t>
                </a:r>
              </a:p>
              <a:p>
                <a:pPr algn="ctr"/>
                <a:r>
                  <a:rPr lang="en-US" sz="3600" b="1" dirty="0"/>
                  <a:t>Caught in/between</a:t>
                </a:r>
              </a:p>
            </p:txBody>
          </p:sp>
        </p:grpSp>
        <p:grpSp>
          <p:nvGrpSpPr>
            <p:cNvPr id="12" name="Group 11" descr="Red display box where instructor clicks to display the review question answer" title="Red Box"/>
            <p:cNvGrpSpPr/>
            <p:nvPr/>
          </p:nvGrpSpPr>
          <p:grpSpPr>
            <a:xfrm>
              <a:off x="2017678" y="2957520"/>
              <a:ext cx="3592570" cy="3030634"/>
              <a:chOff x="1690777" y="2053087"/>
              <a:chExt cx="3700733" cy="1449238"/>
            </a:xfrm>
            <a:solidFill>
              <a:srgbClr val="C00000"/>
            </a:solidFill>
            <a:effectLst/>
          </p:grpSpPr>
          <p:sp>
            <p:nvSpPr>
              <p:cNvPr id="9" name="Freeform: Shape 8"/>
              <p:cNvSpPr/>
              <p:nvPr/>
            </p:nvSpPr>
            <p:spPr>
              <a:xfrm>
                <a:off x="1690777" y="2053087"/>
                <a:ext cx="3700733" cy="1449238"/>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Freeform: Shape 10"/>
              <p:cNvSpPr/>
              <p:nvPr/>
            </p:nvSpPr>
            <p:spPr>
              <a:xfrm>
                <a:off x="1743254" y="2126389"/>
                <a:ext cx="3596886" cy="129499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Shape 9"/>
              <p:cNvSpPr/>
              <p:nvPr/>
            </p:nvSpPr>
            <p:spPr>
              <a:xfrm>
                <a:off x="1805892" y="2166858"/>
                <a:ext cx="3585618" cy="122141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1750">
                <a:noFill/>
                <a:prstDash val="sys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2" name="TextBox 21"/>
            <p:cNvSpPr txBox="1"/>
            <p:nvPr/>
          </p:nvSpPr>
          <p:spPr>
            <a:xfrm>
              <a:off x="2466809" y="3815978"/>
              <a:ext cx="2679397" cy="923330"/>
            </a:xfrm>
            <a:prstGeom prst="rect">
              <a:avLst/>
            </a:prstGeom>
            <a:noFill/>
          </p:spPr>
          <p:txBody>
            <a:bodyPr wrap="square" rtlCol="0">
              <a:spAutoFit/>
            </a:bodyPr>
            <a:lstStyle/>
            <a:p>
              <a:r>
                <a:rPr lang="en-US" sz="5400" b="1" dirty="0">
                  <a:solidFill>
                    <a:schemeClr val="bg1"/>
                  </a:solidFill>
                </a:rPr>
                <a:t>Answer </a:t>
              </a:r>
            </a:p>
          </p:txBody>
        </p:sp>
      </p:grpSp>
      <p:sp>
        <p:nvSpPr>
          <p:cNvPr id="76" name="TextBox 75"/>
          <p:cNvSpPr txBox="1"/>
          <p:nvPr/>
        </p:nvSpPr>
        <p:spPr>
          <a:xfrm>
            <a:off x="309994" y="1370362"/>
            <a:ext cx="11261558" cy="1446550"/>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What are the 4 most common hazards on a construction site?</a:t>
            </a:r>
            <a:endParaRPr lang="en-US" sz="2800" dirty="0">
              <a:solidFill>
                <a:srgbClr val="C00000"/>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309994" y="51505"/>
            <a:ext cx="10515600" cy="1325563"/>
          </a:xfrm>
        </p:spPr>
        <p:txBody>
          <a:bodyPr/>
          <a:lstStyle/>
          <a:p>
            <a:r>
              <a:rPr lang="en-US" dirty="0"/>
              <a:t>Review Question 1</a:t>
            </a:r>
          </a:p>
        </p:txBody>
      </p:sp>
    </p:spTree>
    <p:extLst>
      <p:ext uri="{BB962C8B-B14F-4D97-AF65-F5344CB8AC3E}">
        <p14:creationId xmlns:p14="http://schemas.microsoft.com/office/powerpoint/2010/main" val="3815612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ox that reveals the answer to question #2" title="Answer #2"/>
          <p:cNvGrpSpPr/>
          <p:nvPr/>
        </p:nvGrpSpPr>
        <p:grpSpPr>
          <a:xfrm>
            <a:off x="2017678" y="2676304"/>
            <a:ext cx="8977133" cy="3741649"/>
            <a:chOff x="2017678" y="2676304"/>
            <a:chExt cx="8977133" cy="3741649"/>
          </a:xfrm>
        </p:grpSpPr>
        <p:pic>
          <p:nvPicPr>
            <p:cNvPr id="37" name="Picture 36" descr="Box that reveals the answer to question #2" title="Answ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666" y="2676304"/>
              <a:ext cx="7676145" cy="3741649"/>
            </a:xfrm>
            <a:prstGeom prst="rect">
              <a:avLst/>
            </a:prstGeom>
          </p:spPr>
        </p:pic>
        <p:grpSp>
          <p:nvGrpSpPr>
            <p:cNvPr id="39" name="Group 38"/>
            <p:cNvGrpSpPr/>
            <p:nvPr/>
          </p:nvGrpSpPr>
          <p:grpSpPr>
            <a:xfrm>
              <a:off x="2622326" y="2957520"/>
              <a:ext cx="3394339" cy="3030634"/>
              <a:chOff x="5219477" y="995322"/>
              <a:chExt cx="6261323" cy="1514980"/>
            </a:xfrm>
          </p:grpSpPr>
          <p:sp>
            <p:nvSpPr>
              <p:cNvPr id="40" name="Freeform: Shape 39"/>
              <p:cNvSpPr/>
              <p:nvPr/>
            </p:nvSpPr>
            <p:spPr>
              <a:xfrm>
                <a:off x="10891520" y="995322"/>
                <a:ext cx="589280" cy="1514980"/>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Freeform: Shape 40"/>
              <p:cNvSpPr/>
              <p:nvPr/>
            </p:nvSpPr>
            <p:spPr>
              <a:xfrm>
                <a:off x="5219477" y="995322"/>
                <a:ext cx="5672043" cy="1514980"/>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oup 42"/>
            <p:cNvGrpSpPr/>
            <p:nvPr/>
          </p:nvGrpSpPr>
          <p:grpSpPr>
            <a:xfrm>
              <a:off x="5069276" y="2949536"/>
              <a:ext cx="5338807" cy="3030637"/>
              <a:chOff x="5058491" y="977136"/>
              <a:chExt cx="6545247" cy="3503988"/>
            </a:xfrm>
          </p:grpSpPr>
          <p:grpSp>
            <p:nvGrpSpPr>
              <p:cNvPr id="33" name="Group 32"/>
              <p:cNvGrpSpPr/>
              <p:nvPr/>
            </p:nvGrpSpPr>
            <p:grpSpPr>
              <a:xfrm>
                <a:off x="5342415" y="977136"/>
                <a:ext cx="6261323" cy="3503988"/>
                <a:chOff x="5219477" y="995321"/>
                <a:chExt cx="6261323" cy="3503988"/>
              </a:xfrm>
            </p:grpSpPr>
            <p:sp>
              <p:nvSpPr>
                <p:cNvPr id="21" name="Freeform: Shape 20"/>
                <p:cNvSpPr/>
                <p:nvPr/>
              </p:nvSpPr>
              <p:spPr>
                <a:xfrm>
                  <a:off x="10891520" y="995322"/>
                  <a:ext cx="589280" cy="3503987"/>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Shape 27"/>
                <p:cNvSpPr/>
                <p:nvPr/>
              </p:nvSpPr>
              <p:spPr>
                <a:xfrm>
                  <a:off x="5219477" y="995321"/>
                  <a:ext cx="5672043" cy="3503988"/>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2" name="TextBox 41"/>
              <p:cNvSpPr txBox="1"/>
              <p:nvPr/>
            </p:nvSpPr>
            <p:spPr>
              <a:xfrm>
                <a:off x="5058491" y="2184933"/>
                <a:ext cx="6479780" cy="1174298"/>
              </a:xfrm>
              <a:prstGeom prst="rect">
                <a:avLst/>
              </a:prstGeom>
              <a:noFill/>
            </p:spPr>
            <p:txBody>
              <a:bodyPr wrap="square" rtlCol="0">
                <a:spAutoFit/>
              </a:bodyPr>
              <a:lstStyle/>
              <a:p>
                <a:pPr algn="ctr"/>
                <a:r>
                  <a:rPr lang="en-US" sz="6000" b="1" dirty="0"/>
                  <a:t>Falls</a:t>
                </a:r>
              </a:p>
            </p:txBody>
          </p:sp>
        </p:grpSp>
        <p:grpSp>
          <p:nvGrpSpPr>
            <p:cNvPr id="12" name="Group 11"/>
            <p:cNvGrpSpPr/>
            <p:nvPr/>
          </p:nvGrpSpPr>
          <p:grpSpPr>
            <a:xfrm>
              <a:off x="2017678" y="2957520"/>
              <a:ext cx="3592570" cy="3030634"/>
              <a:chOff x="1690777" y="2053087"/>
              <a:chExt cx="3700733" cy="1449238"/>
            </a:xfrm>
            <a:solidFill>
              <a:srgbClr val="C00000"/>
            </a:solidFill>
            <a:effectLst/>
          </p:grpSpPr>
          <p:sp>
            <p:nvSpPr>
              <p:cNvPr id="9" name="Freeform: Shape 8"/>
              <p:cNvSpPr/>
              <p:nvPr/>
            </p:nvSpPr>
            <p:spPr>
              <a:xfrm>
                <a:off x="1690777" y="2053087"/>
                <a:ext cx="3700733" cy="1449238"/>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Freeform: Shape 10"/>
              <p:cNvSpPr/>
              <p:nvPr/>
            </p:nvSpPr>
            <p:spPr>
              <a:xfrm>
                <a:off x="1743254" y="2126389"/>
                <a:ext cx="3596886" cy="129499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Shape 9"/>
              <p:cNvSpPr/>
              <p:nvPr/>
            </p:nvSpPr>
            <p:spPr>
              <a:xfrm>
                <a:off x="1805892" y="2166858"/>
                <a:ext cx="3585618" cy="122141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1750">
                <a:noFill/>
                <a:prstDash val="sys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2" name="TextBox 21"/>
            <p:cNvSpPr txBox="1"/>
            <p:nvPr/>
          </p:nvSpPr>
          <p:spPr>
            <a:xfrm>
              <a:off x="2466809" y="3815978"/>
              <a:ext cx="2679397" cy="923330"/>
            </a:xfrm>
            <a:prstGeom prst="rect">
              <a:avLst/>
            </a:prstGeom>
            <a:noFill/>
          </p:spPr>
          <p:txBody>
            <a:bodyPr wrap="square" rtlCol="0">
              <a:spAutoFit/>
            </a:bodyPr>
            <a:lstStyle/>
            <a:p>
              <a:r>
                <a:rPr lang="en-US" sz="5400" b="1" dirty="0">
                  <a:solidFill>
                    <a:schemeClr val="bg1"/>
                  </a:solidFill>
                </a:rPr>
                <a:t>Answer </a:t>
              </a:r>
            </a:p>
          </p:txBody>
        </p:sp>
      </p:grpSp>
      <p:sp>
        <p:nvSpPr>
          <p:cNvPr id="76" name="TextBox 75"/>
          <p:cNvSpPr txBox="1"/>
          <p:nvPr/>
        </p:nvSpPr>
        <p:spPr>
          <a:xfrm>
            <a:off x="309993" y="1370362"/>
            <a:ext cx="11753669" cy="1446550"/>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What is the #1 cause of death for construction workers?</a:t>
            </a:r>
            <a:endParaRPr lang="en-US" sz="2800" dirty="0">
              <a:solidFill>
                <a:srgbClr val="C00000"/>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309994" y="51505"/>
            <a:ext cx="10515600" cy="1325563"/>
          </a:xfrm>
        </p:spPr>
        <p:txBody>
          <a:bodyPr/>
          <a:lstStyle/>
          <a:p>
            <a:r>
              <a:rPr lang="en-US" dirty="0"/>
              <a:t>Review Question 2</a:t>
            </a:r>
          </a:p>
        </p:txBody>
      </p:sp>
    </p:spTree>
    <p:extLst>
      <p:ext uri="{BB962C8B-B14F-4D97-AF65-F5344CB8AC3E}">
        <p14:creationId xmlns:p14="http://schemas.microsoft.com/office/powerpoint/2010/main" val="4240456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ox that reveals the answer to question #3" title="Answ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666" y="2676304"/>
            <a:ext cx="7676145" cy="3741649"/>
          </a:xfrm>
          <a:prstGeom prst="rect">
            <a:avLst/>
          </a:prstGeom>
        </p:spPr>
      </p:pic>
      <p:grpSp>
        <p:nvGrpSpPr>
          <p:cNvPr id="39" name="Group 38" descr="Box that reveals the answer to question #3" title="Answer #3"/>
          <p:cNvGrpSpPr/>
          <p:nvPr/>
        </p:nvGrpSpPr>
        <p:grpSpPr>
          <a:xfrm>
            <a:off x="2622326" y="2957520"/>
            <a:ext cx="3394339" cy="3030634"/>
            <a:chOff x="5219477" y="995322"/>
            <a:chExt cx="6261323" cy="1514980"/>
          </a:xfrm>
        </p:grpSpPr>
        <p:sp>
          <p:nvSpPr>
            <p:cNvPr id="40" name="Freeform: Shape 39"/>
            <p:cNvSpPr/>
            <p:nvPr/>
          </p:nvSpPr>
          <p:spPr>
            <a:xfrm>
              <a:off x="10891520" y="995322"/>
              <a:ext cx="589280" cy="1514980"/>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Freeform: Shape 40"/>
            <p:cNvSpPr/>
            <p:nvPr/>
          </p:nvSpPr>
          <p:spPr>
            <a:xfrm>
              <a:off x="5219477" y="995322"/>
              <a:ext cx="5672043" cy="1514980"/>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oup 42" descr="Box that reveals the answer to question #3" title="Answer #3"/>
          <p:cNvGrpSpPr/>
          <p:nvPr/>
        </p:nvGrpSpPr>
        <p:grpSpPr>
          <a:xfrm>
            <a:off x="5069276" y="2919352"/>
            <a:ext cx="5338807" cy="4401205"/>
            <a:chOff x="5058491" y="942239"/>
            <a:chExt cx="6545247" cy="5088622"/>
          </a:xfrm>
        </p:grpSpPr>
        <p:grpSp>
          <p:nvGrpSpPr>
            <p:cNvPr id="33" name="Group 32"/>
            <p:cNvGrpSpPr/>
            <p:nvPr/>
          </p:nvGrpSpPr>
          <p:grpSpPr>
            <a:xfrm>
              <a:off x="5342415" y="977136"/>
              <a:ext cx="6261323" cy="3503988"/>
              <a:chOff x="5219477" y="995321"/>
              <a:chExt cx="6261323" cy="3503988"/>
            </a:xfrm>
          </p:grpSpPr>
          <p:sp>
            <p:nvSpPr>
              <p:cNvPr id="21" name="Freeform: Shape 20"/>
              <p:cNvSpPr/>
              <p:nvPr/>
            </p:nvSpPr>
            <p:spPr>
              <a:xfrm>
                <a:off x="10891520" y="995322"/>
                <a:ext cx="589280" cy="3503987"/>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Shape 27"/>
              <p:cNvSpPr/>
              <p:nvPr/>
            </p:nvSpPr>
            <p:spPr>
              <a:xfrm>
                <a:off x="5219477" y="995321"/>
                <a:ext cx="5672043" cy="3503988"/>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2" name="TextBox 41"/>
            <p:cNvSpPr txBox="1"/>
            <p:nvPr/>
          </p:nvSpPr>
          <p:spPr>
            <a:xfrm>
              <a:off x="5058491" y="942239"/>
              <a:ext cx="6479780" cy="5088622"/>
            </a:xfrm>
            <a:prstGeom prst="rect">
              <a:avLst/>
            </a:prstGeom>
            <a:noFill/>
          </p:spPr>
          <p:txBody>
            <a:bodyPr wrap="square" rtlCol="0">
              <a:spAutoFit/>
            </a:bodyPr>
            <a:lstStyle/>
            <a:p>
              <a:pPr algn="ctr"/>
              <a:r>
                <a:rPr lang="en-US" sz="3600" b="1" dirty="0"/>
                <a:t>Inspect it</a:t>
              </a:r>
            </a:p>
            <a:p>
              <a:pPr algn="ctr"/>
              <a:r>
                <a:rPr lang="en-US" sz="3600" b="1" dirty="0"/>
                <a:t>Correct angle</a:t>
              </a:r>
            </a:p>
            <a:p>
              <a:pPr algn="ctr"/>
              <a:r>
                <a:rPr lang="en-US" sz="3600" b="1" dirty="0"/>
                <a:t>Stable surface</a:t>
              </a:r>
            </a:p>
            <a:p>
              <a:pPr algn="ctr"/>
              <a:r>
                <a:rPr lang="en-US" sz="3600" b="1" dirty="0"/>
                <a:t>Face it</a:t>
              </a:r>
            </a:p>
            <a:p>
              <a:pPr algn="ctr"/>
              <a:r>
                <a:rPr lang="en-US" sz="3600" b="1" dirty="0"/>
                <a:t>MORE!</a:t>
              </a:r>
            </a:p>
            <a:p>
              <a:pPr algn="ctr"/>
              <a:endParaRPr lang="en-US" sz="4000" b="1" dirty="0"/>
            </a:p>
            <a:p>
              <a:pPr algn="ctr"/>
              <a:endParaRPr lang="en-US" sz="6000" b="1" dirty="0"/>
            </a:p>
          </p:txBody>
        </p:sp>
      </p:grpSp>
      <p:grpSp>
        <p:nvGrpSpPr>
          <p:cNvPr id="12" name="Group 11" descr="Box that reveals the answer to question #3" title="Answer #3"/>
          <p:cNvGrpSpPr/>
          <p:nvPr/>
        </p:nvGrpSpPr>
        <p:grpSpPr>
          <a:xfrm>
            <a:off x="2017678" y="2957520"/>
            <a:ext cx="3592570" cy="3030634"/>
            <a:chOff x="1690777" y="2053087"/>
            <a:chExt cx="3700733" cy="1449238"/>
          </a:xfrm>
          <a:solidFill>
            <a:srgbClr val="C00000"/>
          </a:solidFill>
          <a:effectLst/>
        </p:grpSpPr>
        <p:sp>
          <p:nvSpPr>
            <p:cNvPr id="9" name="Freeform: Shape 8"/>
            <p:cNvSpPr/>
            <p:nvPr/>
          </p:nvSpPr>
          <p:spPr>
            <a:xfrm>
              <a:off x="1690777" y="2053087"/>
              <a:ext cx="3700733" cy="1449238"/>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Freeform: Shape 10"/>
            <p:cNvSpPr/>
            <p:nvPr/>
          </p:nvSpPr>
          <p:spPr>
            <a:xfrm>
              <a:off x="1743254" y="2126389"/>
              <a:ext cx="3596886" cy="129499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Shape 9"/>
            <p:cNvSpPr/>
            <p:nvPr/>
          </p:nvSpPr>
          <p:spPr>
            <a:xfrm>
              <a:off x="1805892" y="2166858"/>
              <a:ext cx="3585618" cy="122141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1750">
              <a:noFill/>
              <a:prstDash val="sys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2" name="TextBox 21" descr="Box that reveals the answer to question #3" title="Answer #3"/>
          <p:cNvSpPr txBox="1"/>
          <p:nvPr/>
        </p:nvSpPr>
        <p:spPr>
          <a:xfrm>
            <a:off x="2466809" y="3815978"/>
            <a:ext cx="2679397" cy="923330"/>
          </a:xfrm>
          <a:prstGeom prst="rect">
            <a:avLst/>
          </a:prstGeom>
          <a:noFill/>
        </p:spPr>
        <p:txBody>
          <a:bodyPr wrap="square" rtlCol="0">
            <a:spAutoFit/>
          </a:bodyPr>
          <a:lstStyle/>
          <a:p>
            <a:r>
              <a:rPr lang="en-US" sz="5400" b="1" dirty="0">
                <a:solidFill>
                  <a:schemeClr val="bg1"/>
                </a:solidFill>
              </a:rPr>
              <a:t>Answer </a:t>
            </a:r>
          </a:p>
        </p:txBody>
      </p:sp>
      <p:sp>
        <p:nvSpPr>
          <p:cNvPr id="76" name="TextBox 75"/>
          <p:cNvSpPr txBox="1"/>
          <p:nvPr/>
        </p:nvSpPr>
        <p:spPr>
          <a:xfrm>
            <a:off x="309993" y="1370362"/>
            <a:ext cx="11753669" cy="1446550"/>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What are some tips to remember when using a portable ladder?</a:t>
            </a:r>
            <a:endParaRPr lang="en-US" sz="2800" dirty="0">
              <a:solidFill>
                <a:srgbClr val="C00000"/>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309994" y="51505"/>
            <a:ext cx="10515600" cy="1325563"/>
          </a:xfrm>
        </p:spPr>
        <p:txBody>
          <a:bodyPr/>
          <a:lstStyle/>
          <a:p>
            <a:r>
              <a:rPr lang="en-US" dirty="0"/>
              <a:t>Review Question 3</a:t>
            </a:r>
          </a:p>
        </p:txBody>
      </p:sp>
    </p:spTree>
    <p:extLst>
      <p:ext uri="{BB962C8B-B14F-4D97-AF65-F5344CB8AC3E}">
        <p14:creationId xmlns:p14="http://schemas.microsoft.com/office/powerpoint/2010/main" val="1595806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0.20286 -1.48148E-6 L -3.75E-6 -1.48148E-6 " pathEditMode="relative" rAng="0" ptsTypes="AA">
                                      <p:cBhvr>
                                        <p:cTn id="8" dur="1500" fill="hold"/>
                                        <p:tgtEl>
                                          <p:spTgt spid="43"/>
                                        </p:tgtEl>
                                        <p:attrNameLst>
                                          <p:attrName>ppt_x</p:attrName>
                                          <p:attrName>ppt_y</p:attrName>
                                        </p:attrNameLst>
                                      </p:cBhvr>
                                      <p:rCtr x="10143" y="0"/>
                                    </p:animMotion>
                                  </p:childTnLst>
                                </p:cTn>
                              </p:par>
                              <p:par>
                                <p:cTn id="9" presetID="10" presetClass="entr" presetSubtype="0" fill="hold" nodeType="with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200"/>
                                        <p:tgtEl>
                                          <p:spTgt spid="37"/>
                                        </p:tgtEl>
                                      </p:cBhvr>
                                    </p:animEffect>
                                  </p:childTnLst>
                                </p:cTn>
                              </p:par>
                            </p:childTnLst>
                          </p:cTn>
                        </p:par>
                      </p:childTnLst>
                    </p:cTn>
                  </p:par>
                </p:childTnLst>
              </p:cTn>
              <p:nextCondLst>
                <p:cond evt="onClick" delay="0">
                  <p:tgtEl>
                    <p:spTgt spid="2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ox that reveals the answer to question #2" title="Answer #4"/>
          <p:cNvGrpSpPr/>
          <p:nvPr/>
        </p:nvGrpSpPr>
        <p:grpSpPr>
          <a:xfrm>
            <a:off x="2017678" y="2676304"/>
            <a:ext cx="8977133" cy="3741649"/>
            <a:chOff x="2017678" y="2676304"/>
            <a:chExt cx="8977133" cy="3741649"/>
          </a:xfrm>
        </p:grpSpPr>
        <p:pic>
          <p:nvPicPr>
            <p:cNvPr id="37" name="Picture 36" descr="Box that reveals the answer to question #4" title="Answ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666" y="2676304"/>
              <a:ext cx="7676145" cy="3741649"/>
            </a:xfrm>
            <a:prstGeom prst="rect">
              <a:avLst/>
            </a:prstGeom>
          </p:spPr>
        </p:pic>
        <p:grpSp>
          <p:nvGrpSpPr>
            <p:cNvPr id="39" name="Group 38"/>
            <p:cNvGrpSpPr/>
            <p:nvPr/>
          </p:nvGrpSpPr>
          <p:grpSpPr>
            <a:xfrm>
              <a:off x="2622326" y="2957520"/>
              <a:ext cx="3394339" cy="3030634"/>
              <a:chOff x="5219477" y="995322"/>
              <a:chExt cx="6261323" cy="1514980"/>
            </a:xfrm>
          </p:grpSpPr>
          <p:sp>
            <p:nvSpPr>
              <p:cNvPr id="40" name="Freeform: Shape 39"/>
              <p:cNvSpPr/>
              <p:nvPr/>
            </p:nvSpPr>
            <p:spPr>
              <a:xfrm>
                <a:off x="10891520" y="995322"/>
                <a:ext cx="589280" cy="1514980"/>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Freeform: Shape 40"/>
              <p:cNvSpPr/>
              <p:nvPr/>
            </p:nvSpPr>
            <p:spPr>
              <a:xfrm>
                <a:off x="5219477" y="995322"/>
                <a:ext cx="5672043" cy="1514980"/>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oup 42"/>
            <p:cNvGrpSpPr/>
            <p:nvPr/>
          </p:nvGrpSpPr>
          <p:grpSpPr>
            <a:xfrm>
              <a:off x="5069276" y="2949535"/>
              <a:ext cx="5338807" cy="3030638"/>
              <a:chOff x="5058491" y="977136"/>
              <a:chExt cx="6545247" cy="3503988"/>
            </a:xfrm>
          </p:grpSpPr>
          <p:grpSp>
            <p:nvGrpSpPr>
              <p:cNvPr id="33" name="Group 32"/>
              <p:cNvGrpSpPr/>
              <p:nvPr/>
            </p:nvGrpSpPr>
            <p:grpSpPr>
              <a:xfrm>
                <a:off x="5342415" y="977136"/>
                <a:ext cx="6261323" cy="3503988"/>
                <a:chOff x="5219477" y="995321"/>
                <a:chExt cx="6261323" cy="3503988"/>
              </a:xfrm>
            </p:grpSpPr>
            <p:sp>
              <p:nvSpPr>
                <p:cNvPr id="21" name="Freeform: Shape 20"/>
                <p:cNvSpPr/>
                <p:nvPr/>
              </p:nvSpPr>
              <p:spPr>
                <a:xfrm>
                  <a:off x="10891520" y="995322"/>
                  <a:ext cx="589280" cy="3503987"/>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Shape 27"/>
                <p:cNvSpPr/>
                <p:nvPr/>
              </p:nvSpPr>
              <p:spPr>
                <a:xfrm>
                  <a:off x="5219477" y="995321"/>
                  <a:ext cx="5672043" cy="3503988"/>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2" name="TextBox 41"/>
              <p:cNvSpPr txBox="1"/>
              <p:nvPr/>
            </p:nvSpPr>
            <p:spPr>
              <a:xfrm>
                <a:off x="5058491" y="1776882"/>
                <a:ext cx="6479780" cy="1672485"/>
              </a:xfrm>
              <a:prstGeom prst="rect">
                <a:avLst/>
              </a:prstGeom>
              <a:noFill/>
            </p:spPr>
            <p:txBody>
              <a:bodyPr wrap="square" rtlCol="0">
                <a:spAutoFit/>
              </a:bodyPr>
              <a:lstStyle/>
              <a:p>
                <a:pPr algn="ctr"/>
                <a:r>
                  <a:rPr lang="en-US" sz="4400" b="1" dirty="0"/>
                  <a:t>Snug and </a:t>
                </a:r>
              </a:p>
              <a:p>
                <a:pPr algn="ctr"/>
                <a:r>
                  <a:rPr lang="en-US" sz="4400" b="1" dirty="0"/>
                  <a:t>Comfortable </a:t>
                </a:r>
                <a:endParaRPr lang="en-US" sz="7200" b="1" dirty="0"/>
              </a:p>
            </p:txBody>
          </p:sp>
        </p:grpSp>
        <p:grpSp>
          <p:nvGrpSpPr>
            <p:cNvPr id="12" name="Group 11"/>
            <p:cNvGrpSpPr/>
            <p:nvPr/>
          </p:nvGrpSpPr>
          <p:grpSpPr>
            <a:xfrm>
              <a:off x="2017678" y="2957520"/>
              <a:ext cx="3592570" cy="3030634"/>
              <a:chOff x="1690777" y="2053087"/>
              <a:chExt cx="3700733" cy="1449238"/>
            </a:xfrm>
            <a:solidFill>
              <a:srgbClr val="C00000"/>
            </a:solidFill>
            <a:effectLst/>
          </p:grpSpPr>
          <p:sp>
            <p:nvSpPr>
              <p:cNvPr id="9" name="Freeform: Shape 8"/>
              <p:cNvSpPr/>
              <p:nvPr/>
            </p:nvSpPr>
            <p:spPr>
              <a:xfrm>
                <a:off x="1690777" y="2053087"/>
                <a:ext cx="3700733" cy="1449238"/>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Freeform: Shape 10"/>
              <p:cNvSpPr/>
              <p:nvPr/>
            </p:nvSpPr>
            <p:spPr>
              <a:xfrm>
                <a:off x="1743254" y="2126389"/>
                <a:ext cx="3596886" cy="129499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Shape 9"/>
              <p:cNvSpPr/>
              <p:nvPr/>
            </p:nvSpPr>
            <p:spPr>
              <a:xfrm>
                <a:off x="1805892" y="2166858"/>
                <a:ext cx="3585618" cy="122141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1750">
                <a:noFill/>
                <a:prstDash val="sys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2" name="TextBox 21"/>
            <p:cNvSpPr txBox="1"/>
            <p:nvPr/>
          </p:nvSpPr>
          <p:spPr>
            <a:xfrm>
              <a:off x="2466809" y="3815978"/>
              <a:ext cx="2679397" cy="923330"/>
            </a:xfrm>
            <a:prstGeom prst="rect">
              <a:avLst/>
            </a:prstGeom>
            <a:noFill/>
          </p:spPr>
          <p:txBody>
            <a:bodyPr wrap="square" rtlCol="0">
              <a:spAutoFit/>
            </a:bodyPr>
            <a:lstStyle/>
            <a:p>
              <a:r>
                <a:rPr lang="en-US" sz="5400" b="1" dirty="0">
                  <a:solidFill>
                    <a:schemeClr val="bg1"/>
                  </a:solidFill>
                </a:rPr>
                <a:t>Answer </a:t>
              </a:r>
            </a:p>
          </p:txBody>
        </p:sp>
      </p:grpSp>
      <p:sp>
        <p:nvSpPr>
          <p:cNvPr id="76" name="TextBox 75"/>
          <p:cNvSpPr txBox="1"/>
          <p:nvPr/>
        </p:nvSpPr>
        <p:spPr>
          <a:xfrm>
            <a:off x="309993" y="1370362"/>
            <a:ext cx="11753669" cy="769441"/>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How should a PFAS fit?</a:t>
            </a:r>
            <a:endParaRPr lang="en-US" sz="2800" dirty="0">
              <a:solidFill>
                <a:srgbClr val="C00000"/>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309994" y="51505"/>
            <a:ext cx="10515600" cy="1325563"/>
          </a:xfrm>
        </p:spPr>
        <p:txBody>
          <a:bodyPr/>
          <a:lstStyle/>
          <a:p>
            <a:r>
              <a:rPr lang="en-US" dirty="0"/>
              <a:t>Review Question 4</a:t>
            </a:r>
          </a:p>
        </p:txBody>
      </p:sp>
    </p:spTree>
    <p:extLst>
      <p:ext uri="{BB962C8B-B14F-4D97-AF65-F5344CB8AC3E}">
        <p14:creationId xmlns:p14="http://schemas.microsoft.com/office/powerpoint/2010/main" val="2922179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ox that reveals the answer to question #6" title="Answer #6"/>
          <p:cNvGrpSpPr/>
          <p:nvPr/>
        </p:nvGrpSpPr>
        <p:grpSpPr>
          <a:xfrm>
            <a:off x="2017678" y="2676304"/>
            <a:ext cx="8977133" cy="3741649"/>
            <a:chOff x="2017678" y="2676304"/>
            <a:chExt cx="8977133" cy="3741649"/>
          </a:xfrm>
        </p:grpSpPr>
        <p:pic>
          <p:nvPicPr>
            <p:cNvPr id="37" name="Picture 36" descr="Box that reveals the answer to question #6" title="Answ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666" y="2676304"/>
              <a:ext cx="7676145" cy="3741649"/>
            </a:xfrm>
            <a:prstGeom prst="rect">
              <a:avLst/>
            </a:prstGeom>
          </p:spPr>
        </p:pic>
        <p:grpSp>
          <p:nvGrpSpPr>
            <p:cNvPr id="39" name="Group 38"/>
            <p:cNvGrpSpPr/>
            <p:nvPr/>
          </p:nvGrpSpPr>
          <p:grpSpPr>
            <a:xfrm>
              <a:off x="2622326" y="2957520"/>
              <a:ext cx="3394339" cy="3030634"/>
              <a:chOff x="5219477" y="995322"/>
              <a:chExt cx="6261323" cy="1514980"/>
            </a:xfrm>
          </p:grpSpPr>
          <p:sp>
            <p:nvSpPr>
              <p:cNvPr id="40" name="Freeform: Shape 39"/>
              <p:cNvSpPr/>
              <p:nvPr/>
            </p:nvSpPr>
            <p:spPr>
              <a:xfrm>
                <a:off x="10891520" y="995322"/>
                <a:ext cx="589280" cy="1514980"/>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Freeform: Shape 40"/>
              <p:cNvSpPr/>
              <p:nvPr/>
            </p:nvSpPr>
            <p:spPr>
              <a:xfrm>
                <a:off x="5219477" y="995322"/>
                <a:ext cx="5672043" cy="1514980"/>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oup 42"/>
            <p:cNvGrpSpPr/>
            <p:nvPr/>
          </p:nvGrpSpPr>
          <p:grpSpPr>
            <a:xfrm>
              <a:off x="5069276" y="2949535"/>
              <a:ext cx="5338807" cy="3030638"/>
              <a:chOff x="5058491" y="977136"/>
              <a:chExt cx="6545247" cy="3503988"/>
            </a:xfrm>
          </p:grpSpPr>
          <p:grpSp>
            <p:nvGrpSpPr>
              <p:cNvPr id="33" name="Group 32"/>
              <p:cNvGrpSpPr/>
              <p:nvPr/>
            </p:nvGrpSpPr>
            <p:grpSpPr>
              <a:xfrm>
                <a:off x="5342415" y="977136"/>
                <a:ext cx="6261323" cy="3503988"/>
                <a:chOff x="5219477" y="995321"/>
                <a:chExt cx="6261323" cy="3503988"/>
              </a:xfrm>
            </p:grpSpPr>
            <p:sp>
              <p:nvSpPr>
                <p:cNvPr id="21" name="Freeform: Shape 20"/>
                <p:cNvSpPr/>
                <p:nvPr/>
              </p:nvSpPr>
              <p:spPr>
                <a:xfrm>
                  <a:off x="10891520" y="995322"/>
                  <a:ext cx="589280" cy="3503987"/>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Shape 27"/>
                <p:cNvSpPr/>
                <p:nvPr/>
              </p:nvSpPr>
              <p:spPr>
                <a:xfrm>
                  <a:off x="5219477" y="995321"/>
                  <a:ext cx="5672043" cy="3503988"/>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2" name="TextBox 41"/>
              <p:cNvSpPr txBox="1"/>
              <p:nvPr/>
            </p:nvSpPr>
            <p:spPr>
              <a:xfrm>
                <a:off x="5058491" y="1776882"/>
                <a:ext cx="6479780" cy="1672484"/>
              </a:xfrm>
              <a:prstGeom prst="rect">
                <a:avLst/>
              </a:prstGeom>
              <a:noFill/>
            </p:spPr>
            <p:txBody>
              <a:bodyPr wrap="square" rtlCol="0">
                <a:spAutoFit/>
              </a:bodyPr>
              <a:lstStyle/>
              <a:p>
                <a:pPr algn="ctr"/>
                <a:r>
                  <a:rPr lang="en-US" sz="4400" b="1" dirty="0"/>
                  <a:t>10 feet</a:t>
                </a:r>
              </a:p>
              <a:p>
                <a:pPr algn="ctr"/>
                <a:r>
                  <a:rPr lang="en-US" sz="4400" b="1" dirty="0"/>
                  <a:t>(2 bucks)</a:t>
                </a:r>
                <a:endParaRPr lang="en-US" sz="7200" b="1" dirty="0"/>
              </a:p>
            </p:txBody>
          </p:sp>
        </p:grpSp>
        <p:grpSp>
          <p:nvGrpSpPr>
            <p:cNvPr id="12" name="Group 11"/>
            <p:cNvGrpSpPr/>
            <p:nvPr/>
          </p:nvGrpSpPr>
          <p:grpSpPr>
            <a:xfrm>
              <a:off x="2017678" y="2957520"/>
              <a:ext cx="3592570" cy="3030634"/>
              <a:chOff x="1690777" y="2053087"/>
              <a:chExt cx="3700733" cy="1449238"/>
            </a:xfrm>
            <a:solidFill>
              <a:srgbClr val="C00000"/>
            </a:solidFill>
            <a:effectLst/>
          </p:grpSpPr>
          <p:sp>
            <p:nvSpPr>
              <p:cNvPr id="9" name="Freeform: Shape 8"/>
              <p:cNvSpPr/>
              <p:nvPr/>
            </p:nvSpPr>
            <p:spPr>
              <a:xfrm>
                <a:off x="1690777" y="2053087"/>
                <a:ext cx="3700733" cy="1449238"/>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Freeform: Shape 10"/>
              <p:cNvSpPr/>
              <p:nvPr/>
            </p:nvSpPr>
            <p:spPr>
              <a:xfrm>
                <a:off x="1743254" y="2126389"/>
                <a:ext cx="3596886" cy="129499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Shape 9"/>
              <p:cNvSpPr/>
              <p:nvPr/>
            </p:nvSpPr>
            <p:spPr>
              <a:xfrm>
                <a:off x="1805892" y="2166858"/>
                <a:ext cx="3585618" cy="122141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1750">
                <a:noFill/>
                <a:prstDash val="sys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2" name="TextBox 21"/>
            <p:cNvSpPr txBox="1"/>
            <p:nvPr/>
          </p:nvSpPr>
          <p:spPr>
            <a:xfrm>
              <a:off x="2466809" y="3815978"/>
              <a:ext cx="2679397" cy="923330"/>
            </a:xfrm>
            <a:prstGeom prst="rect">
              <a:avLst/>
            </a:prstGeom>
            <a:noFill/>
          </p:spPr>
          <p:txBody>
            <a:bodyPr wrap="square" rtlCol="0">
              <a:spAutoFit/>
            </a:bodyPr>
            <a:lstStyle/>
            <a:p>
              <a:r>
                <a:rPr lang="en-US" sz="5400" b="1" dirty="0">
                  <a:solidFill>
                    <a:schemeClr val="bg1"/>
                  </a:solidFill>
                </a:rPr>
                <a:t>Answer </a:t>
              </a:r>
            </a:p>
          </p:txBody>
        </p:sp>
      </p:grpSp>
      <p:sp>
        <p:nvSpPr>
          <p:cNvPr id="76" name="TextBox 75"/>
          <p:cNvSpPr txBox="1"/>
          <p:nvPr/>
        </p:nvSpPr>
        <p:spPr>
          <a:xfrm>
            <a:off x="309993" y="1370362"/>
            <a:ext cx="11753669" cy="1446550"/>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On a scaffold, at what height is fall protection required?</a:t>
            </a:r>
            <a:endParaRPr lang="en-US" sz="2800" dirty="0">
              <a:solidFill>
                <a:srgbClr val="C00000"/>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309994" y="51505"/>
            <a:ext cx="10515600" cy="1325563"/>
          </a:xfrm>
        </p:spPr>
        <p:txBody>
          <a:bodyPr/>
          <a:lstStyle/>
          <a:p>
            <a:r>
              <a:rPr lang="en-US" dirty="0"/>
              <a:t>Review Question 5</a:t>
            </a:r>
          </a:p>
        </p:txBody>
      </p:sp>
    </p:spTree>
    <p:extLst>
      <p:ext uri="{BB962C8B-B14F-4D97-AF65-F5344CB8AC3E}">
        <p14:creationId xmlns:p14="http://schemas.microsoft.com/office/powerpoint/2010/main" val="3807031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Box that reveals the answer to question #6" title="Answer #6"/>
          <p:cNvGrpSpPr/>
          <p:nvPr/>
        </p:nvGrpSpPr>
        <p:grpSpPr>
          <a:xfrm>
            <a:off x="2017678" y="2676304"/>
            <a:ext cx="8977133" cy="3741649"/>
            <a:chOff x="2017678" y="2676304"/>
            <a:chExt cx="8977133" cy="3741649"/>
          </a:xfrm>
        </p:grpSpPr>
        <p:pic>
          <p:nvPicPr>
            <p:cNvPr id="37" name="Picture 36" descr="Box that reveals the answer to question #6" title="Answ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666" y="2676304"/>
              <a:ext cx="7676145" cy="3741649"/>
            </a:xfrm>
            <a:prstGeom prst="rect">
              <a:avLst/>
            </a:prstGeom>
          </p:spPr>
        </p:pic>
        <p:grpSp>
          <p:nvGrpSpPr>
            <p:cNvPr id="39" name="Group 38"/>
            <p:cNvGrpSpPr/>
            <p:nvPr/>
          </p:nvGrpSpPr>
          <p:grpSpPr>
            <a:xfrm>
              <a:off x="2622326" y="2957520"/>
              <a:ext cx="3394339" cy="3030634"/>
              <a:chOff x="5219477" y="995322"/>
              <a:chExt cx="6261323" cy="1514980"/>
            </a:xfrm>
          </p:grpSpPr>
          <p:sp>
            <p:nvSpPr>
              <p:cNvPr id="40" name="Freeform: Shape 39"/>
              <p:cNvSpPr/>
              <p:nvPr/>
            </p:nvSpPr>
            <p:spPr>
              <a:xfrm>
                <a:off x="10891520" y="995322"/>
                <a:ext cx="589280" cy="1514980"/>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1" name="Freeform: Shape 40"/>
              <p:cNvSpPr/>
              <p:nvPr/>
            </p:nvSpPr>
            <p:spPr>
              <a:xfrm>
                <a:off x="5219477" y="995322"/>
                <a:ext cx="5672043" cy="1514980"/>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oup 42"/>
            <p:cNvGrpSpPr/>
            <p:nvPr/>
          </p:nvGrpSpPr>
          <p:grpSpPr>
            <a:xfrm>
              <a:off x="5069276" y="2949535"/>
              <a:ext cx="5338807" cy="3030637"/>
              <a:chOff x="5058491" y="977136"/>
              <a:chExt cx="6545247" cy="3503988"/>
            </a:xfrm>
          </p:grpSpPr>
          <p:grpSp>
            <p:nvGrpSpPr>
              <p:cNvPr id="33" name="Group 32"/>
              <p:cNvGrpSpPr/>
              <p:nvPr/>
            </p:nvGrpSpPr>
            <p:grpSpPr>
              <a:xfrm>
                <a:off x="5342415" y="977136"/>
                <a:ext cx="6261323" cy="3503988"/>
                <a:chOff x="5219477" y="995321"/>
                <a:chExt cx="6261323" cy="3503988"/>
              </a:xfrm>
            </p:grpSpPr>
            <p:sp>
              <p:nvSpPr>
                <p:cNvPr id="21" name="Freeform: Shape 20"/>
                <p:cNvSpPr/>
                <p:nvPr/>
              </p:nvSpPr>
              <p:spPr>
                <a:xfrm>
                  <a:off x="10891520" y="995322"/>
                  <a:ext cx="589280" cy="3503987"/>
                </a:xfrm>
                <a:custGeom>
                  <a:avLst/>
                  <a:gdLst>
                    <a:gd name="connsiteX0" fmla="*/ 0 w 589280"/>
                    <a:gd name="connsiteY0" fmla="*/ 0 h 1514980"/>
                    <a:gd name="connsiteX1" fmla="*/ 336778 w 589280"/>
                    <a:gd name="connsiteY1" fmla="*/ 0 h 1514980"/>
                    <a:gd name="connsiteX2" fmla="*/ 589280 w 589280"/>
                    <a:gd name="connsiteY2" fmla="*/ 252502 h 1514980"/>
                    <a:gd name="connsiteX3" fmla="*/ 589280 w 589280"/>
                    <a:gd name="connsiteY3" fmla="*/ 1262478 h 1514980"/>
                    <a:gd name="connsiteX4" fmla="*/ 336778 w 589280"/>
                    <a:gd name="connsiteY4" fmla="*/ 1514980 h 1514980"/>
                    <a:gd name="connsiteX5" fmla="*/ 0 w 589280"/>
                    <a:gd name="connsiteY5" fmla="*/ 1514980 h 1514980"/>
                    <a:gd name="connsiteX6" fmla="*/ 0 w 589280"/>
                    <a:gd name="connsiteY6" fmla="*/ 0 h 151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0" h="1514980">
                      <a:moveTo>
                        <a:pt x="0" y="0"/>
                      </a:moveTo>
                      <a:lnTo>
                        <a:pt x="336778" y="0"/>
                      </a:lnTo>
                      <a:cubicBezTo>
                        <a:pt x="476231" y="0"/>
                        <a:pt x="589280" y="113049"/>
                        <a:pt x="589280" y="252502"/>
                      </a:cubicBezTo>
                      <a:lnTo>
                        <a:pt x="589280" y="1262478"/>
                      </a:lnTo>
                      <a:cubicBezTo>
                        <a:pt x="589280" y="1401931"/>
                        <a:pt x="476231" y="1514980"/>
                        <a:pt x="336778" y="1514980"/>
                      </a:cubicBezTo>
                      <a:lnTo>
                        <a:pt x="0" y="15149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Freeform: Shape 27"/>
                <p:cNvSpPr/>
                <p:nvPr/>
              </p:nvSpPr>
              <p:spPr>
                <a:xfrm>
                  <a:off x="5219477" y="995321"/>
                  <a:ext cx="5672043" cy="3503988"/>
                </a:xfrm>
                <a:custGeom>
                  <a:avLst/>
                  <a:gdLst>
                    <a:gd name="connsiteX0" fmla="*/ 0 w 5672043"/>
                    <a:gd name="connsiteY0" fmla="*/ 0 h 1514980"/>
                    <a:gd name="connsiteX1" fmla="*/ 5672043 w 5672043"/>
                    <a:gd name="connsiteY1" fmla="*/ 0 h 1514980"/>
                    <a:gd name="connsiteX2" fmla="*/ 5672043 w 5672043"/>
                    <a:gd name="connsiteY2" fmla="*/ 1514980 h 1514980"/>
                    <a:gd name="connsiteX3" fmla="*/ 0 w 5672043"/>
                    <a:gd name="connsiteY3" fmla="*/ 1514980 h 1514980"/>
                    <a:gd name="connsiteX4" fmla="*/ 0 w 5672043"/>
                    <a:gd name="connsiteY4" fmla="*/ 0 h 151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043" h="1514980">
                      <a:moveTo>
                        <a:pt x="0" y="0"/>
                      </a:moveTo>
                      <a:lnTo>
                        <a:pt x="5672043" y="0"/>
                      </a:lnTo>
                      <a:lnTo>
                        <a:pt x="5672043" y="1514980"/>
                      </a:lnTo>
                      <a:lnTo>
                        <a:pt x="0" y="151498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2" name="TextBox 41"/>
              <p:cNvSpPr txBox="1"/>
              <p:nvPr/>
            </p:nvSpPr>
            <p:spPr>
              <a:xfrm>
                <a:off x="5058491" y="1145964"/>
                <a:ext cx="6479780" cy="3238215"/>
              </a:xfrm>
              <a:prstGeom prst="rect">
                <a:avLst/>
              </a:prstGeom>
              <a:noFill/>
            </p:spPr>
            <p:txBody>
              <a:bodyPr wrap="square" rtlCol="0">
                <a:spAutoFit/>
              </a:bodyPr>
              <a:lstStyle/>
              <a:p>
                <a:pPr algn="ctr"/>
                <a:r>
                  <a:rPr lang="en-US" sz="4400" b="1" dirty="0"/>
                  <a:t>Planking</a:t>
                </a:r>
              </a:p>
              <a:p>
                <a:pPr algn="ctr"/>
                <a:r>
                  <a:rPr lang="en-US" sz="4400" b="1" dirty="0"/>
                  <a:t>Equipment</a:t>
                </a:r>
              </a:p>
              <a:p>
                <a:pPr algn="ctr"/>
                <a:r>
                  <a:rPr lang="en-US" sz="4400" b="1" dirty="0"/>
                  <a:t>Workers</a:t>
                </a:r>
              </a:p>
              <a:p>
                <a:pPr algn="ctr"/>
                <a:r>
                  <a:rPr lang="en-US" sz="4400" b="1" dirty="0"/>
                  <a:t>Scaffold itself</a:t>
                </a:r>
                <a:endParaRPr lang="en-US" sz="7200" b="1" dirty="0"/>
              </a:p>
            </p:txBody>
          </p:sp>
        </p:grpSp>
        <p:grpSp>
          <p:nvGrpSpPr>
            <p:cNvPr id="12" name="Group 11"/>
            <p:cNvGrpSpPr/>
            <p:nvPr/>
          </p:nvGrpSpPr>
          <p:grpSpPr>
            <a:xfrm>
              <a:off x="2017678" y="2957520"/>
              <a:ext cx="3592570" cy="3030634"/>
              <a:chOff x="1690777" y="2053087"/>
              <a:chExt cx="3700733" cy="1449238"/>
            </a:xfrm>
            <a:solidFill>
              <a:srgbClr val="C00000"/>
            </a:solidFill>
            <a:effectLst/>
          </p:grpSpPr>
          <p:sp>
            <p:nvSpPr>
              <p:cNvPr id="9" name="Freeform: Shape 8"/>
              <p:cNvSpPr/>
              <p:nvPr/>
            </p:nvSpPr>
            <p:spPr>
              <a:xfrm>
                <a:off x="1690777" y="2053087"/>
                <a:ext cx="3700733" cy="1449238"/>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Freeform: Shape 10"/>
              <p:cNvSpPr/>
              <p:nvPr/>
            </p:nvSpPr>
            <p:spPr>
              <a:xfrm>
                <a:off x="1743254" y="2126389"/>
                <a:ext cx="3596886" cy="129499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8100">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Shape 9"/>
              <p:cNvSpPr/>
              <p:nvPr/>
            </p:nvSpPr>
            <p:spPr>
              <a:xfrm>
                <a:off x="1805892" y="2166858"/>
                <a:ext cx="3585618" cy="1221419"/>
              </a:xfrm>
              <a:custGeom>
                <a:avLst/>
                <a:gdLst>
                  <a:gd name="connsiteX0" fmla="*/ 241544 w 3700733"/>
                  <a:gd name="connsiteY0" fmla="*/ 0 h 1449238"/>
                  <a:gd name="connsiteX1" fmla="*/ 3700733 w 3700733"/>
                  <a:gd name="connsiteY1" fmla="*/ 0 h 1449238"/>
                  <a:gd name="connsiteX2" fmla="*/ 3700733 w 3700733"/>
                  <a:gd name="connsiteY2" fmla="*/ 255819 h 1449238"/>
                  <a:gd name="connsiteX3" fmla="*/ 3614578 w 3700733"/>
                  <a:gd name="connsiteY3" fmla="*/ 302582 h 1449238"/>
                  <a:gd name="connsiteX4" fmla="*/ 3390182 w 3700733"/>
                  <a:gd name="connsiteY4" fmla="*/ 724619 h 1449238"/>
                  <a:gd name="connsiteX5" fmla="*/ 3614578 w 3700733"/>
                  <a:gd name="connsiteY5" fmla="*/ 1146656 h 1449238"/>
                  <a:gd name="connsiteX6" fmla="*/ 3700733 w 3700733"/>
                  <a:gd name="connsiteY6" fmla="*/ 1193420 h 1449238"/>
                  <a:gd name="connsiteX7" fmla="*/ 3700733 w 3700733"/>
                  <a:gd name="connsiteY7" fmla="*/ 1449238 h 1449238"/>
                  <a:gd name="connsiteX8" fmla="*/ 241544 w 3700733"/>
                  <a:gd name="connsiteY8" fmla="*/ 1449238 h 1449238"/>
                  <a:gd name="connsiteX9" fmla="*/ 0 w 3700733"/>
                  <a:gd name="connsiteY9" fmla="*/ 1207694 h 1449238"/>
                  <a:gd name="connsiteX10" fmla="*/ 0 w 3700733"/>
                  <a:gd name="connsiteY10" fmla="*/ 241544 h 1449238"/>
                  <a:gd name="connsiteX11" fmla="*/ 241544 w 3700733"/>
                  <a:gd name="connsiteY11" fmla="*/ 0 h 14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0733" h="1449238">
                    <a:moveTo>
                      <a:pt x="241544" y="0"/>
                    </a:moveTo>
                    <a:lnTo>
                      <a:pt x="3700733" y="0"/>
                    </a:lnTo>
                    <a:lnTo>
                      <a:pt x="3700733" y="255819"/>
                    </a:lnTo>
                    <a:lnTo>
                      <a:pt x="3614578" y="302582"/>
                    </a:lnTo>
                    <a:cubicBezTo>
                      <a:pt x="3479194" y="394046"/>
                      <a:pt x="3390182" y="548938"/>
                      <a:pt x="3390182" y="724619"/>
                    </a:cubicBezTo>
                    <a:cubicBezTo>
                      <a:pt x="3390182" y="900300"/>
                      <a:pt x="3479194" y="1055192"/>
                      <a:pt x="3614578" y="1146656"/>
                    </a:cubicBezTo>
                    <a:lnTo>
                      <a:pt x="3700733" y="1193420"/>
                    </a:lnTo>
                    <a:lnTo>
                      <a:pt x="3700733" y="1449238"/>
                    </a:lnTo>
                    <a:lnTo>
                      <a:pt x="241544" y="1449238"/>
                    </a:lnTo>
                    <a:cubicBezTo>
                      <a:pt x="108143" y="1449238"/>
                      <a:pt x="0" y="1341095"/>
                      <a:pt x="0" y="1207694"/>
                    </a:cubicBezTo>
                    <a:lnTo>
                      <a:pt x="0" y="241544"/>
                    </a:lnTo>
                    <a:cubicBezTo>
                      <a:pt x="0" y="108143"/>
                      <a:pt x="108143" y="0"/>
                      <a:pt x="241544" y="0"/>
                    </a:cubicBezTo>
                    <a:close/>
                  </a:path>
                </a:pathLst>
              </a:custGeom>
              <a:grpFill/>
              <a:ln w="31750">
                <a:noFill/>
                <a:prstDash val="sys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2" name="TextBox 21"/>
            <p:cNvSpPr txBox="1"/>
            <p:nvPr/>
          </p:nvSpPr>
          <p:spPr>
            <a:xfrm>
              <a:off x="2466809" y="3815978"/>
              <a:ext cx="2679397" cy="923330"/>
            </a:xfrm>
            <a:prstGeom prst="rect">
              <a:avLst/>
            </a:prstGeom>
            <a:noFill/>
          </p:spPr>
          <p:txBody>
            <a:bodyPr wrap="square" rtlCol="0">
              <a:spAutoFit/>
            </a:bodyPr>
            <a:lstStyle/>
            <a:p>
              <a:r>
                <a:rPr lang="en-US" sz="5400" b="1" dirty="0">
                  <a:solidFill>
                    <a:schemeClr val="bg1"/>
                  </a:solidFill>
                </a:rPr>
                <a:t>Answer </a:t>
              </a:r>
            </a:p>
          </p:txBody>
        </p:sp>
      </p:grpSp>
      <p:sp>
        <p:nvSpPr>
          <p:cNvPr id="76" name="TextBox 75"/>
          <p:cNvSpPr txBox="1"/>
          <p:nvPr/>
        </p:nvSpPr>
        <p:spPr>
          <a:xfrm>
            <a:off x="309993" y="1370362"/>
            <a:ext cx="11753669" cy="1446550"/>
          </a:xfrm>
          <a:prstGeom prst="rect">
            <a:avLst/>
          </a:prstGeom>
          <a:noFill/>
        </p:spPr>
        <p:txBody>
          <a:bodyPr wrap="square" rtlCol="0">
            <a:spAutoFit/>
          </a:bodyPr>
          <a:lstStyle/>
          <a:p>
            <a:r>
              <a:rPr lang="en-US" sz="4400" b="1" dirty="0">
                <a:solidFill>
                  <a:srgbClr val="C00000"/>
                </a:solidFill>
                <a:effectLst>
                  <a:outerShdw blurRad="38100" dist="38100" dir="2700000" algn="tl">
                    <a:srgbClr val="000000">
                      <a:alpha val="43137"/>
                    </a:srgbClr>
                  </a:outerShdw>
                </a:effectLst>
              </a:rPr>
              <a:t>Scaffolds have weight limits.  What items must a scaffold be able to support?</a:t>
            </a:r>
            <a:endParaRPr lang="en-US" sz="2800" dirty="0">
              <a:solidFill>
                <a:srgbClr val="C00000"/>
              </a:solidFill>
              <a:effectLst>
                <a:outerShdw blurRad="38100" dist="38100" dir="2700000" algn="tl">
                  <a:srgbClr val="000000">
                    <a:alpha val="43137"/>
                  </a:srgbClr>
                </a:outerShdw>
              </a:effectLst>
            </a:endParaRPr>
          </a:p>
        </p:txBody>
      </p:sp>
      <p:sp>
        <p:nvSpPr>
          <p:cNvPr id="5" name="Title 4"/>
          <p:cNvSpPr>
            <a:spLocks noGrp="1"/>
          </p:cNvSpPr>
          <p:nvPr>
            <p:ph type="title"/>
          </p:nvPr>
        </p:nvSpPr>
        <p:spPr>
          <a:xfrm>
            <a:off x="309994" y="51505"/>
            <a:ext cx="10515600" cy="1325563"/>
          </a:xfrm>
        </p:spPr>
        <p:txBody>
          <a:bodyPr/>
          <a:lstStyle/>
          <a:p>
            <a:r>
              <a:rPr lang="en-US" dirty="0"/>
              <a:t>Review Question 6</a:t>
            </a:r>
          </a:p>
        </p:txBody>
      </p:sp>
    </p:spTree>
    <p:extLst>
      <p:ext uri="{BB962C8B-B14F-4D97-AF65-F5344CB8AC3E}">
        <p14:creationId xmlns:p14="http://schemas.microsoft.com/office/powerpoint/2010/main" val="122333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descr="Fatal Four" title="Fatal Four"/>
          <p:cNvPicPr preferRelativeResize="0"/>
          <p:nvPr/>
        </p:nvPicPr>
        <p:blipFill rotWithShape="1">
          <a:blip r:embed="rId3">
            <a:alphaModFix/>
          </a:blip>
          <a:srcRect/>
          <a:stretch/>
        </p:blipFill>
        <p:spPr>
          <a:xfrm>
            <a:off x="1066801" y="3984918"/>
            <a:ext cx="10058396" cy="2873084"/>
          </a:xfrm>
          <a:prstGeom prst="rect">
            <a:avLst/>
          </a:prstGeom>
          <a:noFill/>
          <a:ln>
            <a:noFill/>
          </a:ln>
        </p:spPr>
      </p:pic>
      <p:sp>
        <p:nvSpPr>
          <p:cNvPr id="249" name="Shape 249"/>
          <p:cNvSpPr txBox="1">
            <a:spLocks noGrp="1"/>
          </p:cNvSpPr>
          <p:nvPr>
            <p:ph type="title"/>
          </p:nvPr>
        </p:nvSpPr>
        <p:spPr/>
        <p:txBody>
          <a:bodyPr/>
          <a:lstStyle/>
          <a:p>
            <a:r>
              <a:rPr lang="en-US"/>
              <a:t>The Four Most Common Hazards</a:t>
            </a:r>
            <a:endParaRPr lang="en-US" dirty="0"/>
          </a:p>
        </p:txBody>
      </p:sp>
      <p:sp>
        <p:nvSpPr>
          <p:cNvPr id="250" name="Shape 250"/>
          <p:cNvSpPr txBox="1">
            <a:spLocks noGrp="1"/>
          </p:cNvSpPr>
          <p:nvPr>
            <p:ph type="body" idx="1"/>
          </p:nvPr>
        </p:nvSpPr>
        <p:spPr/>
        <p:txBody>
          <a:bodyPr/>
          <a:lstStyle/>
          <a:p>
            <a:r>
              <a:rPr lang="en-US"/>
              <a:t>Falls</a:t>
            </a:r>
          </a:p>
          <a:p>
            <a:r>
              <a:rPr lang="en-US"/>
              <a:t>Struck by</a:t>
            </a:r>
          </a:p>
          <a:p>
            <a:r>
              <a:rPr lang="en-US"/>
              <a:t>Electrocution</a:t>
            </a:r>
          </a:p>
          <a:p>
            <a:r>
              <a:rPr lang="en-US"/>
              <a:t>Caught-in/Between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daid clipart" title="Bandaid"/>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4675" t="4689" r="7216" b="12674"/>
          <a:stretch/>
        </p:blipFill>
        <p:spPr>
          <a:xfrm>
            <a:off x="2702409" y="1205075"/>
            <a:ext cx="5380372" cy="5046337"/>
          </a:xfrm>
          <a:prstGeom prst="rect">
            <a:avLst/>
          </a:prstGeom>
        </p:spPr>
      </p:pic>
      <p:sp>
        <p:nvSpPr>
          <p:cNvPr id="2" name="Title 1"/>
          <p:cNvSpPr>
            <a:spLocks noGrp="1"/>
          </p:cNvSpPr>
          <p:nvPr>
            <p:ph type="title"/>
          </p:nvPr>
        </p:nvSpPr>
        <p:spPr/>
        <p:txBody>
          <a:bodyPr/>
          <a:lstStyle/>
          <a:p>
            <a:r>
              <a:rPr lang="en-US"/>
              <a:t>Emergency Room Data…</a:t>
            </a:r>
            <a:endParaRPr lang="en-US" dirty="0"/>
          </a:p>
        </p:txBody>
      </p:sp>
      <p:sp>
        <p:nvSpPr>
          <p:cNvPr id="11" name="TextBox 10"/>
          <p:cNvSpPr txBox="1"/>
          <p:nvPr/>
        </p:nvSpPr>
        <p:spPr>
          <a:xfrm>
            <a:off x="630934" y="2001720"/>
            <a:ext cx="5356912" cy="584775"/>
          </a:xfrm>
          <a:prstGeom prst="rect">
            <a:avLst/>
          </a:prstGeom>
          <a:noFill/>
        </p:spPr>
        <p:txBody>
          <a:bodyPr wrap="square" rtlCol="0">
            <a:spAutoFit/>
          </a:bodyPr>
          <a:lstStyle/>
          <a:p>
            <a:pPr algn="ctr"/>
            <a:r>
              <a:rPr lang="en-US" sz="3200" b="1" dirty="0">
                <a:solidFill>
                  <a:srgbClr val="275791"/>
                </a:solidFill>
              </a:rPr>
              <a:t>Work-related injury rate</a:t>
            </a:r>
          </a:p>
        </p:txBody>
      </p:sp>
      <p:sp>
        <p:nvSpPr>
          <p:cNvPr id="12" name="TextBox 11"/>
          <p:cNvSpPr txBox="1"/>
          <p:nvPr/>
        </p:nvSpPr>
        <p:spPr>
          <a:xfrm>
            <a:off x="899833" y="2271862"/>
            <a:ext cx="4007553" cy="1446550"/>
          </a:xfrm>
          <a:prstGeom prst="rect">
            <a:avLst/>
          </a:prstGeom>
          <a:noFill/>
        </p:spPr>
        <p:txBody>
          <a:bodyPr wrap="square" rtlCol="0">
            <a:spAutoFit/>
          </a:bodyPr>
          <a:lstStyle/>
          <a:p>
            <a:pPr algn="ctr"/>
            <a:r>
              <a:rPr lang="en-US" sz="8800" b="1" dirty="0">
                <a:solidFill>
                  <a:srgbClr val="275791"/>
                </a:solidFill>
              </a:rPr>
              <a:t>&lt; 25</a:t>
            </a:r>
          </a:p>
        </p:txBody>
      </p:sp>
      <p:sp>
        <p:nvSpPr>
          <p:cNvPr id="13" name="TextBox 12"/>
          <p:cNvSpPr txBox="1"/>
          <p:nvPr/>
        </p:nvSpPr>
        <p:spPr>
          <a:xfrm>
            <a:off x="5215467" y="4134653"/>
            <a:ext cx="6366933" cy="1200329"/>
          </a:xfrm>
          <a:prstGeom prst="rect">
            <a:avLst/>
          </a:prstGeom>
          <a:noFill/>
        </p:spPr>
        <p:txBody>
          <a:bodyPr wrap="square" rtlCol="0">
            <a:spAutoFit/>
          </a:bodyPr>
          <a:lstStyle/>
          <a:p>
            <a:pPr algn="ctr"/>
            <a:r>
              <a:rPr lang="en-US" sz="7200" b="1" dirty="0">
                <a:solidFill>
                  <a:srgbClr val="275791"/>
                </a:solidFill>
              </a:rPr>
              <a:t>2X higher</a:t>
            </a:r>
          </a:p>
        </p:txBody>
      </p:sp>
      <p:sp>
        <p:nvSpPr>
          <p:cNvPr id="14" name="TextBox 13"/>
          <p:cNvSpPr txBox="1"/>
          <p:nvPr/>
        </p:nvSpPr>
        <p:spPr>
          <a:xfrm>
            <a:off x="6333064" y="5062405"/>
            <a:ext cx="3996267" cy="584775"/>
          </a:xfrm>
          <a:prstGeom prst="rect">
            <a:avLst/>
          </a:prstGeom>
          <a:noFill/>
        </p:spPr>
        <p:txBody>
          <a:bodyPr wrap="square" rtlCol="0">
            <a:spAutoFit/>
          </a:bodyPr>
          <a:lstStyle/>
          <a:p>
            <a:pPr algn="ctr"/>
            <a:r>
              <a:rPr lang="en-US" sz="3200" b="1" dirty="0">
                <a:solidFill>
                  <a:srgbClr val="275791"/>
                </a:solidFill>
              </a:rPr>
              <a:t>than workers &gt; 25</a:t>
            </a:r>
          </a:p>
        </p:txBody>
      </p:sp>
    </p:spTree>
    <p:extLst>
      <p:ext uri="{BB962C8B-B14F-4D97-AF65-F5344CB8AC3E}">
        <p14:creationId xmlns:p14="http://schemas.microsoft.com/office/powerpoint/2010/main" val="487342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Injury &amp; Illness Rates  </a:t>
            </a:r>
          </a:p>
        </p:txBody>
      </p:sp>
      <p:graphicFrame>
        <p:nvGraphicFramePr>
          <p:cNvPr id="6" name="Chart 5" descr="Chart showing rates for work-related nonfatal injuries and illnesses treated in emergency departments by age group in the United States for 2014. The highest rate is seen for workers 18 to 24 years of age, with a rate of 3.4 injuries and illnesses per 100 fulltime equivalents. The next highest rate is seen for workers 15 to 17 years of age, with a rate of 3.0 injuries and illnesses per 100 fulltime equivalents. Rates decline for older age groups from a rate of 2.4 injuries and illnesses per 100 fulltime equivalents for workers 25 to 34 years of age to a rate of 1.3 for workers 65 years and older.(Source: National Electronic Injury Surveillance System (NEISS)- NIOSH Work Supplement.)" title="Injury and Illness Rates Chart"/>
          <p:cNvGraphicFramePr>
            <a:graphicFrameLocks/>
          </p:cNvGraphicFramePr>
          <p:nvPr>
            <p:extLst>
              <p:ext uri="{D42A27DB-BD31-4B8C-83A1-F6EECF244321}">
                <p14:modId xmlns:p14="http://schemas.microsoft.com/office/powerpoint/2010/main" val="913939335"/>
              </p:ext>
            </p:extLst>
          </p:nvPr>
        </p:nvGraphicFramePr>
        <p:xfrm>
          <a:off x="1085219" y="1522607"/>
          <a:ext cx="10999597" cy="47905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862296" y="6066938"/>
            <a:ext cx="978040" cy="461665"/>
          </a:xfrm>
          <a:prstGeom prst="rect">
            <a:avLst/>
          </a:prstGeom>
          <a:noFill/>
        </p:spPr>
        <p:txBody>
          <a:bodyPr wrap="square" rtlCol="0">
            <a:spAutoFit/>
          </a:bodyPr>
          <a:lstStyle/>
          <a:p>
            <a:r>
              <a:rPr lang="en-US" sz="2400" b="1" dirty="0">
                <a:solidFill>
                  <a:srgbClr val="234E79"/>
                </a:solidFill>
              </a:rPr>
              <a:t>15-17</a:t>
            </a:r>
          </a:p>
        </p:txBody>
      </p:sp>
      <p:sp>
        <p:nvSpPr>
          <p:cNvPr id="10" name="TextBox 9"/>
          <p:cNvSpPr txBox="1"/>
          <p:nvPr/>
        </p:nvSpPr>
        <p:spPr>
          <a:xfrm>
            <a:off x="4624471" y="6086998"/>
            <a:ext cx="978040" cy="461665"/>
          </a:xfrm>
          <a:prstGeom prst="rect">
            <a:avLst/>
          </a:prstGeom>
          <a:noFill/>
        </p:spPr>
        <p:txBody>
          <a:bodyPr wrap="square" rtlCol="0">
            <a:spAutoFit/>
          </a:bodyPr>
          <a:lstStyle/>
          <a:p>
            <a:r>
              <a:rPr lang="en-US" sz="2400" b="1" dirty="0">
                <a:solidFill>
                  <a:srgbClr val="234E79"/>
                </a:solidFill>
              </a:rPr>
              <a:t>25-34</a:t>
            </a:r>
          </a:p>
        </p:txBody>
      </p:sp>
      <p:sp>
        <p:nvSpPr>
          <p:cNvPr id="11" name="TextBox 10"/>
          <p:cNvSpPr txBox="1"/>
          <p:nvPr/>
        </p:nvSpPr>
        <p:spPr>
          <a:xfrm>
            <a:off x="3256785" y="6086998"/>
            <a:ext cx="978040" cy="461665"/>
          </a:xfrm>
          <a:prstGeom prst="rect">
            <a:avLst/>
          </a:prstGeom>
          <a:noFill/>
        </p:spPr>
        <p:txBody>
          <a:bodyPr wrap="square" rtlCol="0">
            <a:spAutoFit/>
          </a:bodyPr>
          <a:lstStyle/>
          <a:p>
            <a:r>
              <a:rPr lang="en-US" sz="2400" b="1" dirty="0">
                <a:solidFill>
                  <a:srgbClr val="234E79"/>
                </a:solidFill>
              </a:rPr>
              <a:t>18-24</a:t>
            </a:r>
          </a:p>
        </p:txBody>
      </p:sp>
      <p:sp>
        <p:nvSpPr>
          <p:cNvPr id="12" name="TextBox 11"/>
          <p:cNvSpPr txBox="1"/>
          <p:nvPr/>
        </p:nvSpPr>
        <p:spPr>
          <a:xfrm>
            <a:off x="5992156" y="6086998"/>
            <a:ext cx="978040" cy="461665"/>
          </a:xfrm>
          <a:prstGeom prst="rect">
            <a:avLst/>
          </a:prstGeom>
          <a:noFill/>
        </p:spPr>
        <p:txBody>
          <a:bodyPr wrap="square" rtlCol="0">
            <a:spAutoFit/>
          </a:bodyPr>
          <a:lstStyle/>
          <a:p>
            <a:r>
              <a:rPr lang="en-US" sz="2400" b="1" dirty="0">
                <a:solidFill>
                  <a:srgbClr val="234E79"/>
                </a:solidFill>
              </a:rPr>
              <a:t>35-44</a:t>
            </a:r>
          </a:p>
        </p:txBody>
      </p:sp>
      <p:sp>
        <p:nvSpPr>
          <p:cNvPr id="13" name="TextBox 12"/>
          <p:cNvSpPr txBox="1"/>
          <p:nvPr/>
        </p:nvSpPr>
        <p:spPr>
          <a:xfrm>
            <a:off x="7359841" y="6093626"/>
            <a:ext cx="978040" cy="461665"/>
          </a:xfrm>
          <a:prstGeom prst="rect">
            <a:avLst/>
          </a:prstGeom>
          <a:noFill/>
        </p:spPr>
        <p:txBody>
          <a:bodyPr wrap="square" rtlCol="0">
            <a:spAutoFit/>
          </a:bodyPr>
          <a:lstStyle/>
          <a:p>
            <a:r>
              <a:rPr lang="en-US" sz="2400" b="1" dirty="0">
                <a:solidFill>
                  <a:srgbClr val="234E79"/>
                </a:solidFill>
              </a:rPr>
              <a:t>45-54</a:t>
            </a:r>
          </a:p>
        </p:txBody>
      </p:sp>
      <p:sp>
        <p:nvSpPr>
          <p:cNvPr id="14" name="TextBox 13"/>
          <p:cNvSpPr txBox="1"/>
          <p:nvPr/>
        </p:nvSpPr>
        <p:spPr>
          <a:xfrm>
            <a:off x="8744288" y="6063726"/>
            <a:ext cx="978040" cy="461665"/>
          </a:xfrm>
          <a:prstGeom prst="rect">
            <a:avLst/>
          </a:prstGeom>
          <a:noFill/>
        </p:spPr>
        <p:txBody>
          <a:bodyPr wrap="square" rtlCol="0">
            <a:spAutoFit/>
          </a:bodyPr>
          <a:lstStyle/>
          <a:p>
            <a:r>
              <a:rPr lang="en-US" sz="2400" b="1" dirty="0">
                <a:solidFill>
                  <a:srgbClr val="234E79"/>
                </a:solidFill>
              </a:rPr>
              <a:t>55-64</a:t>
            </a:r>
          </a:p>
        </p:txBody>
      </p:sp>
      <p:sp>
        <p:nvSpPr>
          <p:cNvPr id="15" name="TextBox 14"/>
          <p:cNvSpPr txBox="1"/>
          <p:nvPr/>
        </p:nvSpPr>
        <p:spPr>
          <a:xfrm>
            <a:off x="10143237" y="6066938"/>
            <a:ext cx="978040" cy="461665"/>
          </a:xfrm>
          <a:prstGeom prst="rect">
            <a:avLst/>
          </a:prstGeom>
          <a:noFill/>
        </p:spPr>
        <p:txBody>
          <a:bodyPr wrap="square" rtlCol="0">
            <a:spAutoFit/>
          </a:bodyPr>
          <a:lstStyle/>
          <a:p>
            <a:pPr algn="ctr"/>
            <a:r>
              <a:rPr lang="en-US" sz="2400" b="1" dirty="0">
                <a:solidFill>
                  <a:srgbClr val="234E79"/>
                </a:solidFill>
              </a:rPr>
              <a:t>65+</a:t>
            </a:r>
          </a:p>
        </p:txBody>
      </p:sp>
      <p:sp>
        <p:nvSpPr>
          <p:cNvPr id="16" name="TextBox 15"/>
          <p:cNvSpPr txBox="1"/>
          <p:nvPr/>
        </p:nvSpPr>
        <p:spPr>
          <a:xfrm>
            <a:off x="2867133" y="1016317"/>
            <a:ext cx="1914764" cy="10772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400" b="1" dirty="0">
                <a:solidFill>
                  <a:srgbClr val="C00000"/>
                </a:solidFill>
                <a:effectLst>
                  <a:outerShdw blurRad="38100" dist="38100" dir="2700000" algn="tl">
                    <a:srgbClr val="000000">
                      <a:alpha val="43137"/>
                    </a:srgbClr>
                  </a:outerShdw>
                </a:effectLst>
              </a:rPr>
              <a:t>3.4</a:t>
            </a:r>
          </a:p>
        </p:txBody>
      </p:sp>
      <p:sp>
        <p:nvSpPr>
          <p:cNvPr id="17" name="TextBox 16"/>
          <p:cNvSpPr txBox="1"/>
          <p:nvPr/>
        </p:nvSpPr>
        <p:spPr>
          <a:xfrm>
            <a:off x="9071485" y="2645147"/>
            <a:ext cx="1914764" cy="1077218"/>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6400" b="1" dirty="0">
                <a:solidFill>
                  <a:srgbClr val="C00000"/>
                </a:solidFill>
                <a:effectLst>
                  <a:outerShdw blurRad="38100" dist="38100" dir="2700000" algn="tl">
                    <a:srgbClr val="000000">
                      <a:alpha val="43137"/>
                    </a:srgbClr>
                  </a:outerShdw>
                </a:effectLst>
              </a:rPr>
              <a:t>1.3</a:t>
            </a:r>
          </a:p>
        </p:txBody>
      </p:sp>
      <p:sp>
        <p:nvSpPr>
          <p:cNvPr id="18" name="Left-Up Arrow 17" descr="Arrows pointing to the 2 age groups with the lowest injury and illness rates (ages 55-64 and 65+)." title="Arrows"/>
          <p:cNvSpPr/>
          <p:nvPr/>
        </p:nvSpPr>
        <p:spPr>
          <a:xfrm rot="13688165">
            <a:off x="9619691" y="3627301"/>
            <a:ext cx="897653" cy="959936"/>
          </a:xfrm>
          <a:prstGeom prst="leftUpArrow">
            <a:avLst/>
          </a:prstGeom>
          <a:solidFill>
            <a:schemeClr val="accent2"/>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595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176BE7"/>
                </a:solidFill>
              </a:rPr>
              <a:t>20% of American workers killed on the job are construction workers. </a:t>
            </a:r>
          </a:p>
        </p:txBody>
      </p:sp>
      <p:pic>
        <p:nvPicPr>
          <p:cNvPr id="212" name="Shape 212" descr="Sam falling" title="Sam falling"/>
          <p:cNvPicPr preferRelativeResize="0"/>
          <p:nvPr/>
        </p:nvPicPr>
        <p:blipFill rotWithShape="1">
          <a:blip r:embed="rId3">
            <a:alphaModFix/>
          </a:blip>
          <a:srcRect/>
          <a:stretch/>
        </p:blipFill>
        <p:spPr>
          <a:xfrm>
            <a:off x="1344709" y="992435"/>
            <a:ext cx="7917478" cy="3071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p:txBody>
          <a:bodyPr/>
          <a:lstStyle/>
          <a:p>
            <a:pPr lvl="0"/>
            <a:r>
              <a:rPr lang="en-US">
                <a:sym typeface="Calibri"/>
              </a:rPr>
              <a:t>The Facts on Falls</a:t>
            </a:r>
            <a:endParaRPr lang="en-US" dirty="0">
              <a:sym typeface="Calibri"/>
            </a:endParaRPr>
          </a:p>
        </p:txBody>
      </p:sp>
      <p:sp>
        <p:nvSpPr>
          <p:cNvPr id="203" name="Shape 203"/>
          <p:cNvSpPr txBox="1">
            <a:spLocks noGrp="1"/>
          </p:cNvSpPr>
          <p:nvPr>
            <p:ph type="body" idx="1"/>
          </p:nvPr>
        </p:nvSpPr>
        <p:spPr/>
        <p:txBody>
          <a:bodyPr/>
          <a:lstStyle/>
          <a:p>
            <a:r>
              <a:rPr lang="en-US" sz="3200" b="1" dirty="0"/>
              <a:t>#1 </a:t>
            </a:r>
            <a:r>
              <a:rPr lang="en-US" sz="3200" b="1" dirty="0">
                <a:sym typeface="Calibri"/>
              </a:rPr>
              <a:t>cause of death for construction workers.</a:t>
            </a:r>
          </a:p>
          <a:p>
            <a:endParaRPr lang="en-US" sz="3200" b="1" dirty="0"/>
          </a:p>
          <a:p>
            <a:r>
              <a:rPr lang="en-US" sz="3200" b="1" dirty="0"/>
              <a:t>1 out of 4 involve ladders.</a:t>
            </a:r>
          </a:p>
          <a:p>
            <a:pPr marL="0" indent="0">
              <a:buNone/>
            </a:pPr>
            <a:endParaRPr lang="en-US" sz="3200" b="1" dirty="0"/>
          </a:p>
          <a:p>
            <a:r>
              <a:rPr lang="en-US" sz="3200" b="1" dirty="0"/>
              <a:t>Height DOES NOT matter.</a:t>
            </a:r>
          </a:p>
          <a:p>
            <a:endParaRPr lang="en-US" sz="3200" b="1" dirty="0">
              <a:sym typeface="Calibri"/>
            </a:endParaRPr>
          </a:p>
        </p:txBody>
      </p:sp>
      <p:pic>
        <p:nvPicPr>
          <p:cNvPr id="6" name="Shape 228" descr="Sam falling" title="Sam falling"/>
          <p:cNvPicPr preferRelativeResize="0"/>
          <p:nvPr/>
        </p:nvPicPr>
        <p:blipFill rotWithShape="1">
          <a:blip r:embed="rId3">
            <a:alphaModFix/>
          </a:blip>
          <a:srcRect/>
          <a:stretch/>
        </p:blipFill>
        <p:spPr>
          <a:xfrm>
            <a:off x="6793032" y="1384995"/>
            <a:ext cx="5166245" cy="53585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all Prevention">
            <a:hlinkClick r:id="" action="ppaction://media"/>
            <a:extLst>
              <a:ext uri="{FF2B5EF4-FFF2-40B4-BE49-F238E27FC236}">
                <a16:creationId xmlns:a16="http://schemas.microsoft.com/office/drawing/2014/main" id="{D8C0F5E2-3F32-70A6-B81E-F962032ED7C9}"/>
              </a:ext>
            </a:extLst>
          </p:cNvPr>
          <p:cNvPicPr>
            <a:picLocks noRot="1" noChangeAspect="1"/>
          </p:cNvPicPr>
          <p:nvPr>
            <a:videoFile r:link="rId1"/>
          </p:nvPr>
        </p:nvPicPr>
        <p:blipFill>
          <a:blip r:embed="rId4"/>
          <a:stretch>
            <a:fillRect/>
          </a:stretch>
        </p:blipFill>
        <p:spPr>
          <a:xfrm>
            <a:off x="430563" y="1338378"/>
            <a:ext cx="8886613" cy="5020948"/>
          </a:xfrm>
          <a:prstGeom prst="rect">
            <a:avLst/>
          </a:prstGeom>
        </p:spPr>
      </p:pic>
      <p:sp>
        <p:nvSpPr>
          <p:cNvPr id="2" name="Title 1"/>
          <p:cNvSpPr>
            <a:spLocks noGrp="1"/>
          </p:cNvSpPr>
          <p:nvPr>
            <p:ph type="title"/>
          </p:nvPr>
        </p:nvSpPr>
        <p:spPr>
          <a:xfrm>
            <a:off x="41054" y="12815"/>
            <a:ext cx="10515600" cy="1325563"/>
          </a:xfrm>
        </p:spPr>
        <p:txBody>
          <a:bodyPr/>
          <a:lstStyle/>
          <a:p>
            <a:r>
              <a:rPr lang="en-US" sz="4800" dirty="0"/>
              <a:t>Video:  </a:t>
            </a:r>
            <a:r>
              <a:rPr lang="en-US" sz="4400" dirty="0"/>
              <a:t>Construction Work is Dangerous</a:t>
            </a:r>
            <a:endParaRPr lang="en-US" sz="4800" dirty="0"/>
          </a:p>
        </p:txBody>
      </p:sp>
    </p:spTree>
    <p:extLst>
      <p:ext uri="{BB962C8B-B14F-4D97-AF65-F5344CB8AC3E}">
        <p14:creationId xmlns:p14="http://schemas.microsoft.com/office/powerpoint/2010/main" val="297166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3188</TotalTime>
  <Words>3893</Words>
  <Application>Microsoft Office PowerPoint</Application>
  <PresentationFormat>Widescreen</PresentationFormat>
  <Paragraphs>353</Paragraphs>
  <Slides>39</Slides>
  <Notes>39</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1_Office Theme</vt:lpstr>
      <vt:lpstr>Fall Prevention</vt:lpstr>
      <vt:lpstr>Objectives</vt:lpstr>
      <vt:lpstr>Construction is Dangerous Work Introduction</vt:lpstr>
      <vt:lpstr>The Four Most Common Hazards</vt:lpstr>
      <vt:lpstr>Emergency Room Data…</vt:lpstr>
      <vt:lpstr>Injury &amp; Illness Rates  </vt:lpstr>
      <vt:lpstr>20% of American workers killed on the job are construction workers. </vt:lpstr>
      <vt:lpstr>The Facts on Falls</vt:lpstr>
      <vt:lpstr>Video:  Construction Work is Dangerous</vt:lpstr>
      <vt:lpstr>Your Rights as an Employee</vt:lpstr>
      <vt:lpstr>Key Topics</vt:lpstr>
      <vt:lpstr>Ladder Safety</vt:lpstr>
      <vt:lpstr>Hit Me Up!</vt:lpstr>
      <vt:lpstr>Hit Me Up #1</vt:lpstr>
      <vt:lpstr>Hit Me Up #2</vt:lpstr>
      <vt:lpstr>Hit Me Up #3</vt:lpstr>
      <vt:lpstr>Hit Me Up #4</vt:lpstr>
      <vt:lpstr>Hit Me Up #5</vt:lpstr>
      <vt:lpstr>Hit Me Up #6</vt:lpstr>
      <vt:lpstr>Hit Me Up #7</vt:lpstr>
      <vt:lpstr>For the Win!</vt:lpstr>
      <vt:lpstr>Video:  Ladder Safety</vt:lpstr>
      <vt:lpstr>Personal Fall Arrest</vt:lpstr>
      <vt:lpstr>In Real Life!</vt:lpstr>
      <vt:lpstr>Steps for Putting on a PFAS</vt:lpstr>
      <vt:lpstr>Scaffold Safety</vt:lpstr>
      <vt:lpstr>Scaffolds</vt:lpstr>
      <vt:lpstr>Video:  Scaffold Safety</vt:lpstr>
      <vt:lpstr>In Real Life! Scaffolds and Fatalities</vt:lpstr>
      <vt:lpstr>How Does it Happen?</vt:lpstr>
      <vt:lpstr>Hit Me Up! Scaffold Safety</vt:lpstr>
      <vt:lpstr>Construction is Dangerous Work Summary</vt:lpstr>
      <vt:lpstr>Review</vt:lpstr>
      <vt:lpstr>Review Question 1</vt:lpstr>
      <vt:lpstr>Review Question 2</vt:lpstr>
      <vt:lpstr>Review Question 3</vt:lpstr>
      <vt:lpstr>Review Question 4</vt:lpstr>
      <vt:lpstr>Review Question 5</vt:lpstr>
      <vt:lpstr>Review Question 6</vt:lpstr>
    </vt:vector>
  </TitlesOfParts>
  <Company>North Carolina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Portable Ladder Safety</dc:title>
  <dc:creator>Holli Singleton</dc:creator>
  <cp:lastModifiedBy>Richard John-Lee Sigfrit</cp:lastModifiedBy>
  <cp:revision>180</cp:revision>
  <cp:lastPrinted>2018-12-04T18:09:27Z</cp:lastPrinted>
  <dcterms:created xsi:type="dcterms:W3CDTF">2018-10-23T15:42:45Z</dcterms:created>
  <dcterms:modified xsi:type="dcterms:W3CDTF">2025-08-26T18:50:22Z</dcterms:modified>
</cp:coreProperties>
</file>